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648" r:id="rId1"/>
  </p:sldMasterIdLst>
  <p:notesMasterIdLst>
    <p:notesMasterId r:id="rId26"/>
  </p:notesMasterIdLst>
  <p:sldIdLst>
    <p:sldId id="268" r:id="rId2"/>
    <p:sldId id="279" r:id="rId3"/>
    <p:sldId id="257" r:id="rId4"/>
    <p:sldId id="270" r:id="rId5"/>
    <p:sldId id="256" r:id="rId6"/>
    <p:sldId id="272" r:id="rId7"/>
    <p:sldId id="267" r:id="rId8"/>
    <p:sldId id="280" r:id="rId9"/>
    <p:sldId id="258" r:id="rId10"/>
    <p:sldId id="273" r:id="rId11"/>
    <p:sldId id="259" r:id="rId12"/>
    <p:sldId id="260" r:id="rId13"/>
    <p:sldId id="261" r:id="rId14"/>
    <p:sldId id="262" r:id="rId15"/>
    <p:sldId id="263" r:id="rId16"/>
    <p:sldId id="264" r:id="rId17"/>
    <p:sldId id="265" r:id="rId18"/>
    <p:sldId id="266" r:id="rId19"/>
    <p:sldId id="278" r:id="rId20"/>
    <p:sldId id="274" r:id="rId21"/>
    <p:sldId id="275" r:id="rId22"/>
    <p:sldId id="276" r:id="rId23"/>
    <p:sldId id="277" r:id="rId24"/>
    <p:sldId id="282" r:id="rId25"/>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A39F"/>
    <a:srgbClr val="FAFCF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74" autoAdjust="0"/>
    <p:restoredTop sz="65333" autoAdjust="0"/>
  </p:normalViewPr>
  <p:slideViewPr>
    <p:cSldViewPr snapToGrid="0">
      <p:cViewPr varScale="1">
        <p:scale>
          <a:sx n="72" d="100"/>
          <a:sy n="72" d="100"/>
        </p:scale>
        <p:origin x="2364" y="66"/>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E7C4F3-7A34-7C41-A78F-BA8DA9F04708}" type="datetimeFigureOut">
              <a:rPr kumimoji="1" lang="zh-TW" altLang="en-US" smtClean="0"/>
              <a:t>2025/7/22</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C941C5-962B-2D4A-A587-A71C394A52ED}" type="slidenum">
              <a:rPr kumimoji="1" lang="zh-TW" altLang="en-US" smtClean="0"/>
              <a:t>‹#›</a:t>
            </a:fld>
            <a:endParaRPr kumimoji="1" lang="zh-TW" altLang="en-US"/>
          </a:p>
        </p:txBody>
      </p:sp>
    </p:spTree>
    <p:extLst>
      <p:ext uri="{BB962C8B-B14F-4D97-AF65-F5344CB8AC3E}">
        <p14:creationId xmlns:p14="http://schemas.microsoft.com/office/powerpoint/2010/main" val="1387571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B23BE917-63CB-F64C-9469-CEC528BBC1F9}" type="slidenum">
              <a:rPr kumimoji="1" lang="zh-TW" altLang="en-US" smtClean="0"/>
              <a:t>0</a:t>
            </a:fld>
            <a:endParaRPr kumimoji="1" lang="zh-TW" altLang="en-US"/>
          </a:p>
        </p:txBody>
      </p:sp>
    </p:spTree>
    <p:extLst>
      <p:ext uri="{BB962C8B-B14F-4D97-AF65-F5344CB8AC3E}">
        <p14:creationId xmlns:p14="http://schemas.microsoft.com/office/powerpoint/2010/main" val="6790870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「使用者可以直接點擊 </a:t>
            </a:r>
            <a:r>
              <a:rPr kumimoji="1" lang="en" altLang="zh-TW" dirty="0"/>
              <a:t>Google Maps </a:t>
            </a:r>
            <a:r>
              <a:rPr kumimoji="1" lang="zh-TW" altLang="en-US" dirty="0"/>
              <a:t>導航按鈕，來查看各個景點的資訊」</a:t>
            </a:r>
          </a:p>
          <a:p>
            <a:r>
              <a:rPr kumimoji="1" lang="en" altLang="zh-TW"/>
              <a:t>Users </a:t>
            </a:r>
            <a:r>
              <a:rPr kumimoji="1" lang="en" altLang="zh-TW" dirty="0"/>
              <a:t>can simply click the Google Maps Navigation button to view information about </a:t>
            </a:r>
            <a:r>
              <a:rPr kumimoji="1" lang="en" altLang="zh-TW"/>
              <a:t>various attractions</a:t>
            </a:r>
            <a:endParaRPr kumimoji="1"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9</a:t>
            </a:fld>
            <a:endParaRPr kumimoji="1" lang="zh-TW" altLang="en-US"/>
          </a:p>
        </p:txBody>
      </p:sp>
    </p:spTree>
    <p:extLst>
      <p:ext uri="{BB962C8B-B14F-4D97-AF65-F5344CB8AC3E}">
        <p14:creationId xmlns:p14="http://schemas.microsoft.com/office/powerpoint/2010/main" val="139046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「最後，也是地圖模式最實用的一步。當使用者在剛剛的資訊卡片上點擊</a:t>
            </a:r>
            <a:r>
              <a:rPr lang="en-US" altLang="zh-TW" dirty="0"/>
              <a:t>『</a:t>
            </a:r>
            <a:r>
              <a:rPr lang="en" altLang="zh-TW" dirty="0"/>
              <a:t>Navigate』</a:t>
            </a:r>
            <a:r>
              <a:rPr lang="zh-TW" altLang="en-US" dirty="0"/>
              <a:t>按鈕後，系統就會像這樣，直接開啟 </a:t>
            </a:r>
            <a:r>
              <a:rPr lang="en" altLang="zh-TW" dirty="0"/>
              <a:t>Google Maps</a:t>
            </a:r>
            <a:r>
              <a:rPr lang="zh-TW" altLang="en" dirty="0"/>
              <a:t>。」</a:t>
            </a:r>
          </a:p>
          <a:p>
            <a:r>
              <a:rPr lang="en-US" altLang="zh-TW" dirty="0"/>
              <a:t>“Finally, the handiest part of Map mode: when users press the ‘Navigate’ button on the </a:t>
            </a:r>
            <a:r>
              <a:rPr lang="en-US" altLang="zh-TW" dirty="0" err="1"/>
              <a:t>infomation</a:t>
            </a:r>
            <a:r>
              <a:rPr lang="en-US" altLang="zh-TW" dirty="0"/>
              <a:t> card, Google Maps opens right away.”</a:t>
            </a:r>
          </a:p>
          <a:p>
            <a:endParaRPr lang="en-US" altLang="zh-TW" dirty="0"/>
          </a:p>
          <a:p>
            <a:r>
              <a:rPr lang="zh-TW" altLang="en" dirty="0"/>
              <a:t>「</a:t>
            </a:r>
            <a:r>
              <a:rPr lang="zh-TW" altLang="en-US" dirty="0"/>
              <a:t>大家可以看到，地圖會自動將使用者</a:t>
            </a:r>
            <a:r>
              <a:rPr lang="en-US" altLang="zh-TW" dirty="0"/>
              <a:t>『</a:t>
            </a:r>
            <a:r>
              <a:rPr lang="zh-TW" altLang="en-US" dirty="0"/>
              <a:t>當前的位置</a:t>
            </a:r>
            <a:r>
              <a:rPr lang="en-US" altLang="zh-TW" dirty="0"/>
              <a:t>』</a:t>
            </a:r>
            <a:r>
              <a:rPr lang="zh-TW" altLang="en-US" dirty="0"/>
              <a:t>設為起點，並立即規劃出前往目標景點的詳細路線，包含了開車需要多久、距離多遠等等所有旅客需要的細節。」</a:t>
            </a:r>
          </a:p>
          <a:p>
            <a:r>
              <a:rPr lang="en-US" altLang="zh-TW" dirty="0"/>
              <a:t>“You can see the map starts from your current location and instantly shows a full route to the chosen spot, with drive time, distance, and other key details.”</a:t>
            </a:r>
          </a:p>
          <a:p>
            <a:endParaRPr lang="en-US" altLang="zh-TW" dirty="0"/>
          </a:p>
          <a:p>
            <a:r>
              <a:rPr lang="zh-TW" altLang="en-US" dirty="0"/>
              <a:t>「這個功能解決了旅客</a:t>
            </a:r>
            <a:r>
              <a:rPr lang="en-US" altLang="zh-TW" dirty="0"/>
              <a:t>『</a:t>
            </a:r>
            <a:r>
              <a:rPr lang="zh-TW" altLang="en-US" dirty="0"/>
              <a:t>知道要去哪，但不知道怎麼去</a:t>
            </a:r>
            <a:r>
              <a:rPr lang="en-US" altLang="zh-TW" dirty="0"/>
              <a:t>』</a:t>
            </a:r>
            <a:r>
              <a:rPr lang="zh-TW" altLang="en-US" dirty="0"/>
              <a:t>的最大痛點，為使用者提供了從線上探索到線下實際出發的完整解決方案。」</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“This feature removes the main pain point for travelers: knowing the destination but not the way. It gives a complete solution.”</a:t>
            </a:r>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10</a:t>
            </a:fld>
            <a:endParaRPr kumimoji="1" lang="zh-TW" altLang="en-US"/>
          </a:p>
        </p:txBody>
      </p:sp>
    </p:spTree>
    <p:extLst>
      <p:ext uri="{BB962C8B-B14F-4D97-AF65-F5344CB8AC3E}">
        <p14:creationId xmlns:p14="http://schemas.microsoft.com/office/powerpoint/2010/main" val="37177140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「介紹完強大的地圖模式後，我們回到這個應用的核心</a:t>
            </a:r>
            <a:r>
              <a:rPr lang="en-US" altLang="zh-TW" dirty="0"/>
              <a:t>——『</a:t>
            </a:r>
            <a:r>
              <a:rPr lang="zh-TW" altLang="en-US" dirty="0"/>
              <a:t>聊天模式</a:t>
            </a:r>
            <a:r>
              <a:rPr lang="en-US" altLang="zh-TW" dirty="0"/>
              <a:t>』</a:t>
            </a:r>
            <a:r>
              <a:rPr lang="zh-TW" altLang="en-US" dirty="0"/>
              <a:t>。」</a:t>
            </a:r>
          </a:p>
          <a:p>
            <a:r>
              <a:rPr lang="en" altLang="zh-TW" dirty="0"/>
              <a:t>"Now that we've covered the Map Mode, let's return to the core of this application—the 'Chat Mode'."</a:t>
            </a:r>
          </a:p>
          <a:p>
            <a:endParaRPr lang="en-US" altLang="zh-TW" dirty="0"/>
          </a:p>
          <a:p>
            <a:r>
              <a:rPr lang="zh-TW" altLang="en-US" dirty="0"/>
              <a:t>「為了避免有些使用者第一次使用時，不知道該從何問起，我們貼心地在介面上設計了這四個</a:t>
            </a:r>
            <a:r>
              <a:rPr lang="en-US" altLang="zh-TW" dirty="0"/>
              <a:t>『</a:t>
            </a:r>
            <a:r>
              <a:rPr lang="zh-TW" altLang="en-US" dirty="0"/>
              <a:t>快速探索</a:t>
            </a:r>
            <a:r>
              <a:rPr lang="en-US" altLang="zh-TW" dirty="0"/>
              <a:t>』</a:t>
            </a:r>
            <a:r>
              <a:rPr lang="zh-TW" altLang="en-US" dirty="0"/>
              <a:t>按鈕。這就像是給使用者的靈感提示。」</a:t>
            </a:r>
          </a:p>
          <a:p>
            <a:r>
              <a:rPr lang="en" altLang="zh-TW" dirty="0"/>
              <a:t>"To prevent a situation where first-time users might not know what to ask, </a:t>
            </a:r>
            <a:r>
              <a:rPr lang="en-US" altLang="zh-TW" dirty="0"/>
              <a:t>“We added four Quick Explore buttons so new users know where to start. They act as prompts to spark ideas.</a:t>
            </a:r>
            <a:r>
              <a:rPr lang="en" altLang="zh-TW" dirty="0"/>
              <a:t>"</a:t>
            </a:r>
          </a:p>
          <a:p>
            <a:endParaRPr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11</a:t>
            </a:fld>
            <a:endParaRPr kumimoji="1" lang="zh-TW" altLang="en-US"/>
          </a:p>
        </p:txBody>
      </p:sp>
    </p:spTree>
    <p:extLst>
      <p:ext uri="{BB962C8B-B14F-4D97-AF65-F5344CB8AC3E}">
        <p14:creationId xmlns:p14="http://schemas.microsoft.com/office/powerpoint/2010/main" val="25052068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「舉例來說，如果使用者對福井的交通有興趣，他只需要點擊</a:t>
            </a:r>
            <a:r>
              <a:rPr lang="en-US" altLang="zh-TW" dirty="0"/>
              <a:t>『</a:t>
            </a:r>
            <a:r>
              <a:rPr lang="en" altLang="zh-TW" dirty="0"/>
              <a:t>Transportation』</a:t>
            </a:r>
            <a:r>
              <a:rPr lang="zh-TW" altLang="en-US" dirty="0"/>
              <a:t>這個按鈕，系統就會幫他提出問題，非常方便。」</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TW" dirty="0"/>
              <a:t>"For instance, if a user is interested in Fukui's transportation, they can simply click the 'Transportation' button, and the system will generate the question for them. It is convenient."</a:t>
            </a:r>
          </a:p>
          <a:p>
            <a:endParaRPr lang="zh-TW" altLang="en-US" dirty="0"/>
          </a:p>
          <a:p>
            <a:r>
              <a:rPr lang="zh-TW" altLang="en-US" dirty="0"/>
              <a:t>「當這個問題一送出，我們後端的流程就啟動了。如圖所示，系統會將這個問題的</a:t>
            </a:r>
            <a:r>
              <a:rPr lang="en-US" altLang="zh-TW" dirty="0"/>
              <a:t>『</a:t>
            </a:r>
            <a:r>
              <a:rPr lang="zh-TW" altLang="en-US" dirty="0"/>
              <a:t>語意</a:t>
            </a:r>
            <a:r>
              <a:rPr lang="en-US" altLang="zh-TW" dirty="0"/>
              <a:t>』</a:t>
            </a:r>
            <a:r>
              <a:rPr lang="zh-TW" altLang="en-US" dirty="0"/>
              <a:t>，送到我們的核心資料庫，也就是 </a:t>
            </a:r>
            <a:r>
              <a:rPr lang="en" altLang="zh-TW" b="1" dirty="0"/>
              <a:t>ChromaDB </a:t>
            </a:r>
            <a:r>
              <a:rPr lang="zh-TW" altLang="en-US" b="1" dirty="0"/>
              <a:t>向量資料庫</a:t>
            </a:r>
            <a:r>
              <a:rPr lang="zh-TW" altLang="en-US" dirty="0"/>
              <a:t> 裡，進行比對。」</a:t>
            </a:r>
          </a:p>
          <a:p>
            <a:r>
              <a:rPr lang="en-US" altLang="zh-TW" dirty="0"/>
              <a:t>“Once the question is sent, the backend starts working. The system sends the question’s meaning to our main database, </a:t>
            </a:r>
            <a:r>
              <a:rPr lang="en-US" altLang="zh-TW" dirty="0" err="1"/>
              <a:t>ChromaDB</a:t>
            </a:r>
            <a:r>
              <a:rPr lang="en-US" altLang="zh-TW" dirty="0"/>
              <a:t>, to look for matches.”</a:t>
            </a:r>
          </a:p>
          <a:p>
            <a:endParaRPr lang="en-US" altLang="zh-TW" dirty="0"/>
          </a:p>
          <a:p>
            <a:r>
              <a:rPr lang="zh-TW" altLang="en-US" dirty="0"/>
              <a:t>「它會在我們預先存入的大量福井在地資料中，用非常快的速度，精準地找出與</a:t>
            </a:r>
            <a:r>
              <a:rPr lang="en-US" altLang="zh-TW" dirty="0"/>
              <a:t>『</a:t>
            </a:r>
            <a:r>
              <a:rPr lang="zh-TW" altLang="en-US" dirty="0"/>
              <a:t>福井交通</a:t>
            </a:r>
            <a:r>
              <a:rPr lang="en-US" altLang="zh-TW" dirty="0"/>
              <a:t>』</a:t>
            </a:r>
            <a:r>
              <a:rPr lang="zh-TW" altLang="en-US" dirty="0"/>
              <a:t>這個主題最相關的幾份文件，然後準備用這些資料來生成回覆。」</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a:t>
            </a:r>
            <a:r>
              <a:rPr lang="en-US" altLang="zh-TW" dirty="0" err="1"/>
              <a:t>Then,It</a:t>
            </a:r>
            <a:r>
              <a:rPr lang="en-US" altLang="zh-TW" dirty="0"/>
              <a:t> quickly pulls the key files on Fukui transport from our local data and uses them to generate a reply.”</a:t>
            </a:r>
            <a:endParaRPr lang="en" altLang="zh-TW"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12</a:t>
            </a:fld>
            <a:endParaRPr kumimoji="1" lang="zh-TW" altLang="en-US"/>
          </a:p>
        </p:txBody>
      </p:sp>
    </p:spTree>
    <p:extLst>
      <p:ext uri="{BB962C8B-B14F-4D97-AF65-F5344CB8AC3E}">
        <p14:creationId xmlns:p14="http://schemas.microsoft.com/office/powerpoint/2010/main" val="25443023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altLang="zh-TW" dirty="0"/>
          </a:p>
          <a:p>
            <a:r>
              <a:rPr lang="zh-TW" altLang="en-US" dirty="0"/>
              <a:t>「當拿到原始的交通資訊後，我們會把它們連同使用者的問題，一起交給 </a:t>
            </a:r>
            <a:r>
              <a:rPr lang="en" altLang="zh-TW" dirty="0"/>
              <a:t>GPT </a:t>
            </a:r>
            <a:r>
              <a:rPr lang="zh-TW" altLang="en-US" dirty="0"/>
              <a:t>模型。就像大家在畫面上看到的這段 </a:t>
            </a:r>
            <a:r>
              <a:rPr lang="en" altLang="zh-TW" dirty="0"/>
              <a:t>prompt</a:t>
            </a:r>
            <a:r>
              <a:rPr lang="zh-TW" altLang="en" dirty="0"/>
              <a:t>，</a:t>
            </a:r>
            <a:r>
              <a:rPr lang="zh-TW" altLang="en-US" dirty="0"/>
              <a:t>我們在這裡給了 </a:t>
            </a:r>
            <a:r>
              <a:rPr lang="en" altLang="zh-TW" dirty="0"/>
              <a:t>AI </a:t>
            </a:r>
            <a:r>
              <a:rPr lang="zh-TW" altLang="en-US" dirty="0"/>
              <a:t>一個非常明確的指令，請它扮演一位</a:t>
            </a:r>
            <a:r>
              <a:rPr lang="en-US" altLang="zh-TW" dirty="0"/>
              <a:t>『</a:t>
            </a:r>
            <a:r>
              <a:rPr lang="zh-TW" altLang="en-US" dirty="0"/>
              <a:t>專業導遊</a:t>
            </a:r>
            <a:r>
              <a:rPr lang="en-US" altLang="zh-TW" dirty="0"/>
              <a:t>』</a:t>
            </a:r>
            <a:r>
              <a:rPr lang="zh-TW" altLang="en-US" dirty="0"/>
              <a:t>來回答這個問題。」</a:t>
            </a:r>
          </a:p>
          <a:p>
            <a:r>
              <a:rPr lang="en-US" altLang="zh-TW" dirty="0"/>
              <a:t>“After we get the transport details, we send them with the user’s question to GPT. In the prompt, we clearly tell GPT to answer like a professional tour guide.”</a:t>
            </a:r>
            <a:endParaRPr lang="en" altLang="zh-TW"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13</a:t>
            </a:fld>
            <a:endParaRPr kumimoji="1" lang="zh-TW" altLang="en-US"/>
          </a:p>
        </p:txBody>
      </p:sp>
    </p:spTree>
    <p:extLst>
      <p:ext uri="{BB962C8B-B14F-4D97-AF65-F5344CB8AC3E}">
        <p14:creationId xmlns:p14="http://schemas.microsoft.com/office/powerpoint/2010/main" val="554681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「為了建立使用者對我們 </a:t>
            </a:r>
            <a:r>
              <a:rPr lang="en" altLang="zh-TW" dirty="0"/>
              <a:t>AI </a:t>
            </a:r>
            <a:r>
              <a:rPr lang="zh-TW" altLang="en-US" dirty="0"/>
              <a:t>助理的信任感，我們認為</a:t>
            </a:r>
            <a:r>
              <a:rPr lang="en-US" altLang="zh-TW" dirty="0"/>
              <a:t>『</a:t>
            </a:r>
            <a:r>
              <a:rPr lang="zh-TW" altLang="en-US" dirty="0"/>
              <a:t>資訊透明</a:t>
            </a:r>
            <a:r>
              <a:rPr lang="en-US" altLang="zh-TW" dirty="0"/>
              <a:t>』</a:t>
            </a:r>
            <a:r>
              <a:rPr lang="zh-TW" altLang="en-US" dirty="0"/>
              <a:t>是至關重要的。」</a:t>
            </a:r>
          </a:p>
          <a:p>
            <a:r>
              <a:rPr lang="en" altLang="zh-TW" dirty="0"/>
              <a:t>"To build user trust in our AI assistant, we believe that 'information transparency' is crucial."</a:t>
            </a:r>
          </a:p>
          <a:p>
            <a:endParaRPr lang="en-US" altLang="zh-TW" dirty="0"/>
          </a:p>
          <a:p>
            <a:r>
              <a:rPr lang="zh-TW" altLang="en-US" dirty="0"/>
              <a:t>「因此，在每一則由 </a:t>
            </a:r>
            <a:r>
              <a:rPr lang="en" altLang="zh-TW" dirty="0"/>
              <a:t>AI </a:t>
            </a:r>
            <a:r>
              <a:rPr lang="zh-TW" altLang="en-US" dirty="0"/>
              <a:t>生成的回答下方，我們都會像畫面上這樣，清楚地列出這則回答是參考了我們資料庫中的哪些原始資料。使用者可以看到景點的名稱、地址、甚至是原始的網站連結。」</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“Under every AI answer, we list the sources it used. Users can see the place’s name, address, and even the original website link.”</a:t>
            </a:r>
            <a:endParaRPr lang="en" altLang="zh-TW"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14</a:t>
            </a:fld>
            <a:endParaRPr kumimoji="1" lang="zh-TW" altLang="en-US"/>
          </a:p>
        </p:txBody>
      </p:sp>
    </p:spTree>
    <p:extLst>
      <p:ext uri="{BB962C8B-B14F-4D97-AF65-F5344CB8AC3E}">
        <p14:creationId xmlns:p14="http://schemas.microsoft.com/office/powerpoint/2010/main" val="739570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「快捷按鈕雖然方便，但我們 </a:t>
            </a:r>
            <a:r>
              <a:rPr lang="en" altLang="zh-TW" dirty="0"/>
              <a:t>AI </a:t>
            </a:r>
            <a:r>
              <a:rPr lang="zh-TW" altLang="en-US" dirty="0"/>
              <a:t>助理真正的強大之處，在於能處理使用者各式各樣的提問。」</a:t>
            </a:r>
            <a:endParaRPr lang="en-US" altLang="zh-TW" dirty="0"/>
          </a:p>
          <a:p>
            <a:r>
              <a:rPr lang="en-US" altLang="zh-TW" dirty="0"/>
              <a:t>“The quick buttons are useful, but our AI assistant’s real strength is answering all kinds of questions users ask.”</a:t>
            </a:r>
          </a:p>
          <a:p>
            <a:endParaRPr lang="zh-TW" altLang="en-US" dirty="0"/>
          </a:p>
          <a:p>
            <a:r>
              <a:rPr lang="zh-TW" altLang="en-US" dirty="0"/>
              <a:t>「使用者完全不需要被我們預設的題目所限制。就像畫面上這個例子，在詢問完交通之後，他可以隨時接著問一個完全不同的問題，例如：</a:t>
            </a:r>
            <a:r>
              <a:rPr lang="en-US" altLang="zh-TW" dirty="0"/>
              <a:t>『</a:t>
            </a:r>
            <a:r>
              <a:rPr lang="zh-TW" altLang="en-US" dirty="0"/>
              <a:t>福井市區有沒有推薦的神社？</a:t>
            </a:r>
            <a:r>
              <a:rPr lang="en-US" altLang="zh-TW" dirty="0"/>
              <a:t>』</a:t>
            </a:r>
            <a:r>
              <a:rPr lang="zh-TW" alt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“Users are not limited to our suggested questions. After asking about transport, they can jump to a completely new one, such as, ‘Can you recommend shrines in Fukui City?’”</a:t>
            </a:r>
            <a:endParaRPr lang="en" altLang="zh-TW"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15</a:t>
            </a:fld>
            <a:endParaRPr kumimoji="1" lang="zh-TW" altLang="en-US"/>
          </a:p>
        </p:txBody>
      </p:sp>
    </p:spTree>
    <p:extLst>
      <p:ext uri="{BB962C8B-B14F-4D97-AF65-F5344CB8AC3E}">
        <p14:creationId xmlns:p14="http://schemas.microsoft.com/office/powerpoint/2010/main" val="8311749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altLang="zh-TW" dirty="0"/>
          </a:p>
          <a:p>
            <a:r>
              <a:rPr lang="zh-TW" altLang="en-US" dirty="0"/>
              <a:t>「它不僅理解了使用者想找的是</a:t>
            </a:r>
            <a:r>
              <a:rPr lang="en-US" altLang="zh-TW" dirty="0"/>
              <a:t>『</a:t>
            </a:r>
            <a:r>
              <a:rPr lang="zh-TW" altLang="en-US" dirty="0"/>
              <a:t>神社</a:t>
            </a:r>
            <a:r>
              <a:rPr lang="en-US" altLang="zh-TW" dirty="0"/>
              <a:t>』</a:t>
            </a:r>
            <a:r>
              <a:rPr lang="zh-TW" altLang="en-US" dirty="0"/>
              <a:t>，還提供了像是</a:t>
            </a:r>
            <a:r>
              <a:rPr lang="en-US" altLang="zh-TW" dirty="0"/>
              <a:t>『</a:t>
            </a:r>
            <a:r>
              <a:rPr lang="zh-TW" altLang="en-US" dirty="0"/>
              <a:t>萬德寺</a:t>
            </a:r>
            <a:r>
              <a:rPr lang="en-US" altLang="zh-TW" dirty="0"/>
              <a:t>』</a:t>
            </a:r>
            <a:r>
              <a:rPr lang="zh-TW" altLang="en-US" dirty="0"/>
              <a:t>的具體資訊，從地點、</a:t>
            </a:r>
            <a:r>
              <a:rPr lang="en" altLang="zh-TW" dirty="0"/>
              <a:t>Google </a:t>
            </a:r>
            <a:r>
              <a:rPr lang="zh-TW" altLang="en-US" dirty="0"/>
              <a:t>評分、開放時間，到完整的特色簡介，幾乎涵蓋了旅客規劃行程時所需要知道的一切。」</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TW" dirty="0"/>
              <a:t>"It didn't just understand that the user was looking for 'shrines,' but it also provided specific information for places like 'Mantokuji'—from its location, Google rating, and opening hours, to a full overview of its features. It covers almost everything a traveler needs to plan their trip."</a:t>
            </a:r>
          </a:p>
          <a:p>
            <a:endParaRPr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16</a:t>
            </a:fld>
            <a:endParaRPr kumimoji="1" lang="zh-TW" altLang="en-US"/>
          </a:p>
        </p:txBody>
      </p:sp>
    </p:spTree>
    <p:extLst>
      <p:ext uri="{BB962C8B-B14F-4D97-AF65-F5344CB8AC3E}">
        <p14:creationId xmlns:p14="http://schemas.microsoft.com/office/powerpoint/2010/main" val="22867382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「同樣我們可以得知系統查找的相關來源資訊。」</a:t>
            </a:r>
            <a:endParaRPr kumimoji="1" lang="en-US" altLang="zh-TW" dirty="0"/>
          </a:p>
          <a:p>
            <a:r>
              <a:rPr kumimoji="1" lang="en" altLang="zh-TW" dirty="0"/>
              <a:t>“Similarly, </a:t>
            </a:r>
            <a:r>
              <a:rPr kumimoji="1" lang="en-US" altLang="zh-TW" dirty="0"/>
              <a:t>w</a:t>
            </a:r>
            <a:r>
              <a:rPr lang="en-US" altLang="zh-TW" dirty="0"/>
              <a:t>e can also see which sources the system used</a:t>
            </a:r>
            <a:r>
              <a:rPr kumimoji="1" lang="en" altLang="zh-TW" dirty="0"/>
              <a:t>.”</a:t>
            </a:r>
            <a:endParaRPr kumimoji="1"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17</a:t>
            </a:fld>
            <a:endParaRPr kumimoji="1" lang="zh-TW" altLang="en-US"/>
          </a:p>
        </p:txBody>
      </p:sp>
    </p:spTree>
    <p:extLst>
      <p:ext uri="{BB962C8B-B14F-4D97-AF65-F5344CB8AC3E}">
        <p14:creationId xmlns:p14="http://schemas.microsoft.com/office/powerpoint/2010/main" val="18816014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「以上就是現階段系統的整體架構。」</a:t>
            </a:r>
            <a:endParaRPr kumimoji="1" lang="en-US" altLang="zh-TW" dirty="0"/>
          </a:p>
          <a:p>
            <a:r>
              <a:rPr kumimoji="1" lang="en" altLang="zh-TW" dirty="0"/>
              <a:t>“This is the overall structure of the system at the current stage.”</a:t>
            </a:r>
          </a:p>
          <a:p>
            <a:endParaRPr kumimoji="1"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18</a:t>
            </a:fld>
            <a:endParaRPr kumimoji="1" lang="zh-TW" altLang="en-US"/>
          </a:p>
        </p:txBody>
      </p:sp>
    </p:spTree>
    <p:extLst>
      <p:ext uri="{BB962C8B-B14F-4D97-AF65-F5344CB8AC3E}">
        <p14:creationId xmlns:p14="http://schemas.microsoft.com/office/powerpoint/2010/main" val="1746497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這週我們完成了「</a:t>
            </a:r>
            <a:r>
              <a:rPr lang="en-US" altLang="zh-TW" dirty="0"/>
              <a:t>Fukui Tourism AI</a:t>
            </a:r>
            <a:r>
              <a:rPr lang="zh-TW" altLang="en-US" dirty="0"/>
              <a:t>」的 </a:t>
            </a:r>
            <a:r>
              <a:rPr lang="en-US" altLang="zh-TW" dirty="0"/>
              <a:t>UI </a:t>
            </a:r>
            <a:r>
              <a:rPr lang="zh-TW" altLang="en-US" dirty="0"/>
              <a:t>原型</a:t>
            </a:r>
            <a:endParaRPr lang="en-US" altLang="zh-TW" dirty="0"/>
          </a:p>
          <a:p>
            <a:r>
              <a:rPr lang="en-US" altLang="zh-TW" dirty="0"/>
              <a:t>“This week we </a:t>
            </a:r>
            <a:r>
              <a:rPr lang="en-US" altLang="zh-TW" b="1" dirty="0"/>
              <a:t>finished</a:t>
            </a:r>
            <a:r>
              <a:rPr lang="en-US" altLang="zh-TW" dirty="0"/>
              <a:t> the UI prototype for “Fukui Tourism AI.”</a:t>
            </a:r>
          </a:p>
          <a:p>
            <a:endParaRPr lang="en-US" altLang="zh-TW" dirty="0"/>
          </a:p>
          <a:p>
            <a:r>
              <a:rPr lang="zh-TW" altLang="en-US" b="1" dirty="0"/>
              <a:t>第一、地圖模式</a:t>
            </a:r>
            <a:r>
              <a:rPr lang="zh-TW" altLang="en-US" dirty="0"/>
              <a:t>：所有景點一目了然，只要點擊就能直接開啟 </a:t>
            </a:r>
            <a:r>
              <a:rPr lang="en-US" altLang="zh-TW" dirty="0"/>
              <a:t>Google Maps </a:t>
            </a:r>
            <a:r>
              <a:rPr lang="zh-TW" altLang="en-US" dirty="0"/>
              <a:t>導航。</a:t>
            </a:r>
            <a:endParaRPr lang="en-US" altLang="zh-TW" dirty="0"/>
          </a:p>
          <a:p>
            <a:r>
              <a:rPr lang="en-US" altLang="zh-TW" dirty="0"/>
              <a:t>The First is </a:t>
            </a:r>
            <a:r>
              <a:rPr lang="en-US" altLang="zh-TW" b="1" dirty="0"/>
              <a:t>Map Mode</a:t>
            </a:r>
            <a:r>
              <a:rPr lang="en-US" altLang="zh-TW" dirty="0"/>
              <a:t> – shows all attraction  and launches Google Maps for directions with a single click.</a:t>
            </a:r>
          </a:p>
          <a:p>
            <a:endParaRPr lang="zh-TW" altLang="en-US" dirty="0"/>
          </a:p>
          <a:p>
            <a:r>
              <a:rPr lang="zh-TW" altLang="en-US" b="1" dirty="0"/>
              <a:t>第二、聊天模式</a:t>
            </a:r>
            <a:r>
              <a:rPr lang="zh-TW" altLang="en-US" dirty="0"/>
              <a:t>：內建 </a:t>
            </a:r>
            <a:r>
              <a:rPr lang="en-US" altLang="zh-TW" dirty="0"/>
              <a:t>GPT-4o-mini</a:t>
            </a:r>
            <a:r>
              <a:rPr lang="zh-TW" altLang="en-US" dirty="0"/>
              <a:t>，旅客可以用自然語言提問，即時獲得個人化行程建議。</a:t>
            </a:r>
          </a:p>
          <a:p>
            <a:r>
              <a:rPr lang="en-US" altLang="zh-TW" dirty="0"/>
              <a:t>And second is </a:t>
            </a:r>
            <a:r>
              <a:rPr lang="en-US" altLang="zh-TW" b="1" dirty="0"/>
              <a:t>Chat Mode</a:t>
            </a:r>
            <a:r>
              <a:rPr lang="en-US" altLang="zh-TW" dirty="0"/>
              <a:t> – We use GPT-4o-mini, allowing users to ask questions in natural language and receive personalized advice on the spot.</a:t>
            </a:r>
            <a:endParaRPr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a:t>
            </a:fld>
            <a:endParaRPr kumimoji="1" lang="zh-TW" altLang="en-US"/>
          </a:p>
        </p:txBody>
      </p:sp>
    </p:spTree>
    <p:extLst>
      <p:ext uri="{BB962C8B-B14F-4D97-AF65-F5344CB8AC3E}">
        <p14:creationId xmlns:p14="http://schemas.microsoft.com/office/powerpoint/2010/main" val="11231596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這週我們成功完成了一個旅遊 </a:t>
            </a:r>
            <a:r>
              <a:rPr lang="en-US" altLang="zh-TW" dirty="0"/>
              <a:t>App </a:t>
            </a:r>
            <a:r>
              <a:rPr lang="zh-TW" altLang="en-US" dirty="0"/>
              <a:t>的原型，結合了互動地圖和聊天式 </a:t>
            </a:r>
            <a:r>
              <a:rPr lang="en-US" altLang="zh-TW" dirty="0"/>
              <a:t>AI</a:t>
            </a:r>
            <a:r>
              <a:rPr lang="zh-TW" altLang="en-US" dirty="0"/>
              <a:t>，幫助使用者更輕鬆規劃行程。</a:t>
            </a:r>
            <a:endParaRPr lang="en-US" altLang="zh-TW" dirty="0"/>
          </a:p>
          <a:p>
            <a:r>
              <a:rPr lang="en-US" altLang="zh-TW" dirty="0"/>
              <a:t>This week, we built a prototype</a:t>
            </a:r>
            <a:r>
              <a:rPr lang="zh-TW" altLang="en-US" dirty="0"/>
              <a:t> </a:t>
            </a:r>
            <a:r>
              <a:rPr lang="en-US" altLang="zh-TW" dirty="0"/>
              <a:t>of travel app that combines an interactive map with conversational AI, making trip planning easier for users.</a:t>
            </a:r>
          </a:p>
          <a:p>
            <a:endParaRPr lang="zh-TW" altLang="en-US" dirty="0"/>
          </a:p>
          <a:p>
            <a:r>
              <a:rPr lang="zh-TW" altLang="en-US" dirty="0"/>
              <a:t>接下來的優化方向有兩個重點：</a:t>
            </a:r>
            <a:endParaRPr lang="en-US" altLang="zh-TW" dirty="0"/>
          </a:p>
          <a:p>
            <a:r>
              <a:rPr lang="en-US" altLang="zh-TW" dirty="0"/>
              <a:t>Next, we’ll focus on two main areas for improvement:</a:t>
            </a:r>
          </a:p>
          <a:p>
            <a:endParaRPr lang="zh-TW" altLang="en-US" dirty="0"/>
          </a:p>
          <a:p>
            <a:r>
              <a:rPr lang="zh-TW" altLang="en-US" b="1" dirty="0"/>
              <a:t>第一，地圖功能強化</a:t>
            </a:r>
            <a:r>
              <a:rPr lang="zh-TW" altLang="en-US" dirty="0"/>
              <a:t>：我們會加入神社的篩選器、推薦景點附近的在地商家，還會導入 </a:t>
            </a:r>
            <a:r>
              <a:rPr lang="en-US" altLang="zh-TW" dirty="0"/>
              <a:t>QR code</a:t>
            </a:r>
            <a:r>
              <a:rPr lang="zh-TW" altLang="en-US" dirty="0"/>
              <a:t>，方便旅客掃描導航，也有助於數據追蹤。</a:t>
            </a:r>
            <a:endParaRPr lang="en-US" altLang="zh-TW" dirty="0"/>
          </a:p>
          <a:p>
            <a:r>
              <a:rPr lang="en-US" altLang="zh-TW" b="1" dirty="0"/>
              <a:t>First, </a:t>
            </a:r>
            <a:r>
              <a:rPr lang="en-US" altLang="zh-TW" dirty="0"/>
              <a:t>We plan to add a shrine filter, recommend local businesses near attractions, and add QR codes for easier access and better data tracking.</a:t>
            </a:r>
          </a:p>
          <a:p>
            <a:endParaRPr lang="zh-TW" altLang="en-US" dirty="0"/>
          </a:p>
          <a:p>
            <a:r>
              <a:rPr lang="zh-TW" altLang="en-US" b="1" dirty="0"/>
              <a:t>第二，資訊顯示優化</a:t>
            </a:r>
            <a:r>
              <a:rPr lang="zh-TW" altLang="en-US" dirty="0"/>
              <a:t>：我們會重新設計景點資訊的版面，讓使用者在瀏覽時更清楚、也更直觀。</a:t>
            </a:r>
          </a:p>
          <a:p>
            <a:r>
              <a:rPr lang="en-US" altLang="zh-TW" b="1" dirty="0"/>
              <a:t>Second, </a:t>
            </a:r>
            <a:r>
              <a:rPr lang="en-US" altLang="zh-TW" dirty="0"/>
              <a:t>We’ll redesign the layout of attraction details to make  clearer and more user-friendly.</a:t>
            </a:r>
            <a:endParaRPr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19</a:t>
            </a:fld>
            <a:endParaRPr kumimoji="1" lang="zh-TW" altLang="en-US"/>
          </a:p>
        </p:txBody>
      </p:sp>
    </p:spTree>
    <p:extLst>
      <p:ext uri="{BB962C8B-B14F-4D97-AF65-F5344CB8AC3E}">
        <p14:creationId xmlns:p14="http://schemas.microsoft.com/office/powerpoint/2010/main" val="20759406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「介紹完我們目前的成果後，接下來我想說明一下未來的幾個重點工作。」</a:t>
            </a:r>
            <a:endParaRPr lang="en-US" altLang="zh-TW" dirty="0"/>
          </a:p>
          <a:p>
            <a:r>
              <a:rPr lang="en" altLang="zh-TW" dirty="0"/>
              <a:t>"After demonstrating our current progress, I'd like to outline our key focus areas for future work."</a:t>
            </a:r>
          </a:p>
          <a:p>
            <a:endParaRPr lang="zh-TW" altLang="en-US" dirty="0"/>
          </a:p>
          <a:p>
            <a:r>
              <a:rPr lang="zh-TW" altLang="en-US" dirty="0"/>
              <a:t>「首先，我們會優先</a:t>
            </a:r>
            <a:r>
              <a:rPr lang="en-US" altLang="zh-TW" dirty="0"/>
              <a:t>『</a:t>
            </a:r>
            <a:r>
              <a:rPr lang="zh-TW" altLang="en-US" dirty="0"/>
              <a:t>優化資訊呈現</a:t>
            </a:r>
            <a:r>
              <a:rPr lang="en-US" altLang="zh-TW" dirty="0"/>
              <a:t>』</a:t>
            </a:r>
            <a:r>
              <a:rPr lang="zh-TW" altLang="en-US" dirty="0"/>
              <a:t>。大家可以看到這張示意圖，我們會將目前的資訊卡片，設計得更像一個儀表板，讓內容更結構化，使用者一眼就能抓到重點，提升整體的易讀性。」</a:t>
            </a:r>
          </a:p>
          <a:p>
            <a:r>
              <a:rPr lang="en-US" altLang="zh-TW" dirty="0"/>
              <a:t>“We’ll first focus on making the </a:t>
            </a:r>
            <a:r>
              <a:rPr lang="en-US" altLang="zh-TW" dirty="0" err="1"/>
              <a:t>infomation</a:t>
            </a:r>
            <a:r>
              <a:rPr lang="en-US" altLang="zh-TW" dirty="0"/>
              <a:t> easier to see. We’ll redesign the card into a dashboard, so everything is well-organized and users can spot the key points right away.”</a:t>
            </a:r>
          </a:p>
          <a:p>
            <a:endParaRPr lang="en-US" altLang="zh-TW" dirty="0"/>
          </a:p>
          <a:p>
            <a:r>
              <a:rPr lang="zh-TW" altLang="en-US" dirty="0"/>
              <a:t>「其次，是一個我們認為非常有潛力的功能：</a:t>
            </a:r>
            <a:r>
              <a:rPr lang="en-US" altLang="zh-TW" dirty="0"/>
              <a:t>『</a:t>
            </a:r>
            <a:r>
              <a:rPr lang="zh-TW" altLang="en-US" dirty="0"/>
              <a:t>導入 </a:t>
            </a:r>
            <a:r>
              <a:rPr lang="en" altLang="zh-TW" dirty="0"/>
              <a:t>QR Code』</a:t>
            </a:r>
            <a:r>
              <a:rPr lang="zh-TW" altLang="en" dirty="0"/>
              <a:t>。</a:t>
            </a:r>
            <a:r>
              <a:rPr lang="zh-TW" altLang="en-US" dirty="0"/>
              <a:t>我們計畫在卡片上生成一個該景點專屬的 </a:t>
            </a:r>
            <a:r>
              <a:rPr lang="en" altLang="zh-TW" dirty="0"/>
              <a:t>QR Code</a:t>
            </a:r>
            <a:r>
              <a:rPr lang="zh-TW" altLang="en" dirty="0"/>
              <a:t>。</a:t>
            </a:r>
            <a:r>
              <a:rPr lang="zh-TW" altLang="en-US" dirty="0"/>
              <a:t>這麼做有雙重好處：對使用者來說，他們掃一下就能輕鬆地把資訊存到手機裡；而另一方面，對福井的觀光單位來說，他們可以透過後台分析掃描數據，精準了解哪些景點最受歡迎，這對未來的觀光推廣非常有幫助，是一個能為使用者和管理者創造雙贏的功能。」</a:t>
            </a:r>
            <a:endParaRPr lang="en-US" altLang="zh-TW" dirty="0"/>
          </a:p>
          <a:p>
            <a:r>
              <a:rPr lang="en-US" altLang="zh-TW" dirty="0"/>
              <a:t>“Second, we want to add QR codes. Each attraction will have its own code on the info card. Visitors can scan it to save the details on their phones. Fukui’s tourism office can also see which codes get the most scans to learn which spots are popular. This helps both travelers and planners.”</a:t>
            </a:r>
            <a:endParaRPr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20</a:t>
            </a:fld>
            <a:endParaRPr kumimoji="1" lang="zh-TW" altLang="en-US"/>
          </a:p>
        </p:txBody>
      </p:sp>
    </p:spTree>
    <p:extLst>
      <p:ext uri="{BB962C8B-B14F-4D97-AF65-F5344CB8AC3E}">
        <p14:creationId xmlns:p14="http://schemas.microsoft.com/office/powerpoint/2010/main" val="17763443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「另外，我們也注意到，目前地圖上顯示的是所有景點的綜合資訊。但我們的專案核心是</a:t>
            </a:r>
            <a:r>
              <a:rPr lang="en-US" altLang="zh-TW" dirty="0"/>
              <a:t>『</a:t>
            </a:r>
            <a:r>
              <a:rPr lang="zh-TW" altLang="en-US" dirty="0"/>
              <a:t>神社與景點導覽</a:t>
            </a:r>
            <a:r>
              <a:rPr lang="en-US" altLang="zh-TW" dirty="0"/>
              <a:t>』</a:t>
            </a:r>
            <a:r>
              <a:rPr lang="zh-TW" altLang="en-US" dirty="0"/>
              <a:t>，所以，我們認為強化</a:t>
            </a:r>
            <a:r>
              <a:rPr lang="en-US" altLang="zh-TW" dirty="0"/>
              <a:t>『</a:t>
            </a:r>
            <a:r>
              <a:rPr lang="zh-TW" altLang="en-US" dirty="0"/>
              <a:t>神社</a:t>
            </a:r>
            <a:r>
              <a:rPr lang="en-US" altLang="zh-TW" dirty="0"/>
              <a:t>』</a:t>
            </a:r>
            <a:r>
              <a:rPr lang="zh-TW" altLang="en-US" dirty="0"/>
              <a:t>這個主題非常重要。」</a:t>
            </a:r>
            <a:endParaRPr lang="en-US" altLang="zh-TW" dirty="0"/>
          </a:p>
          <a:p>
            <a:r>
              <a:rPr lang="en-US" altLang="zh-TW" dirty="0"/>
              <a:t>“We saw that the map shows all kinds of spots together. But because our project centers on shrine and temple guides, we need to put extra focus on shrines.”</a:t>
            </a:r>
          </a:p>
          <a:p>
            <a:endParaRPr lang="zh-TW" altLang="en-US" dirty="0"/>
          </a:p>
          <a:p>
            <a:r>
              <a:rPr lang="zh-TW" altLang="en-US" dirty="0"/>
              <a:t>「因此，我們的下一步計畫，就是在地圖上添加獨立的</a:t>
            </a:r>
            <a:r>
              <a:rPr lang="en-US" altLang="zh-TW" dirty="0"/>
              <a:t>『</a:t>
            </a:r>
            <a:r>
              <a:rPr lang="zh-TW" altLang="en-US" dirty="0"/>
              <a:t>神社篩選功能</a:t>
            </a:r>
            <a:r>
              <a:rPr lang="en-US" altLang="zh-TW" dirty="0"/>
              <a:t>』</a:t>
            </a:r>
            <a:r>
              <a:rPr lang="zh-TW" altLang="en-US" dirty="0"/>
              <a:t>。啟用這個功能後，地圖上就只會顯示神社的位置，這對於那些專門想要進行神社巡禮的旅客來說，將會是一個非常貼心且重要的功能，能幫助他們更有效率地規劃行程。」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“So our next step is to add a ‘shrine filter’ to the map. When it’s on, the map will show only shrines. This will be very handy for travelers doing a shrine tour and will help them plan their trip more easily.”</a:t>
            </a:r>
            <a:endParaRPr lang="en" altLang="zh-TW"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21</a:t>
            </a:fld>
            <a:endParaRPr kumimoji="1" lang="zh-TW" altLang="en-US"/>
          </a:p>
        </p:txBody>
      </p:sp>
    </p:spTree>
    <p:extLst>
      <p:ext uri="{BB962C8B-B14F-4D97-AF65-F5344CB8AC3E}">
        <p14:creationId xmlns:p14="http://schemas.microsoft.com/office/powerpoint/2010/main" val="42232434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「最後，為了讓我們的 </a:t>
            </a:r>
            <a:r>
              <a:rPr lang="en" altLang="zh-TW" dirty="0"/>
              <a:t>AI </a:t>
            </a:r>
            <a:r>
              <a:rPr lang="zh-TW" altLang="en-US" dirty="0"/>
              <a:t>助理更貼心、更像一個真正的在地嚮導，我們希望能將推薦的格局從</a:t>
            </a:r>
            <a:r>
              <a:rPr lang="en-US" altLang="zh-TW" dirty="0"/>
              <a:t>『</a:t>
            </a:r>
            <a:r>
              <a:rPr lang="zh-TW" altLang="en-US" dirty="0"/>
              <a:t>單點</a:t>
            </a:r>
            <a:r>
              <a:rPr lang="en-US" altLang="zh-TW" dirty="0"/>
              <a:t>』</a:t>
            </a:r>
            <a:r>
              <a:rPr lang="zh-TW" altLang="en-US" dirty="0"/>
              <a:t>擴大到</a:t>
            </a:r>
            <a:r>
              <a:rPr lang="en-US" altLang="zh-TW" dirty="0"/>
              <a:t>『</a:t>
            </a:r>
            <a:r>
              <a:rPr lang="zh-TW" altLang="en-US" dirty="0"/>
              <a:t>區域</a:t>
            </a:r>
            <a:r>
              <a:rPr lang="en-US" altLang="zh-TW" dirty="0"/>
              <a:t>』</a:t>
            </a:r>
            <a:r>
              <a:rPr lang="zh-TW" altLang="en-US" dirty="0"/>
              <a:t>。」</a:t>
            </a:r>
          </a:p>
          <a:p>
            <a:r>
              <a:rPr lang="en-US" altLang="zh-TW" dirty="0"/>
              <a:t>“Finally, to make the AI feel like a real local guide, we’ll widen its tips from single spots to whole areas.”</a:t>
            </a:r>
          </a:p>
          <a:p>
            <a:endParaRPr lang="en-US" altLang="zh-TW" dirty="0"/>
          </a:p>
          <a:p>
            <a:r>
              <a:rPr lang="zh-TW" altLang="en-US" dirty="0"/>
              <a:t>「也就是說，目前系統在推薦完一個主要景點，像是萬德寺之後，就結束了。未來，我們希望它能主動地、智慧地接著告訴使用者：</a:t>
            </a:r>
            <a:r>
              <a:rPr lang="en-US" altLang="zh-TW" dirty="0"/>
              <a:t>『</a:t>
            </a:r>
            <a:r>
              <a:rPr lang="zh-TW" altLang="en-US" dirty="0"/>
              <a:t>逛完萬德寺，附近還有很棒的餐廳或咖啡廳喔！</a:t>
            </a:r>
            <a:r>
              <a:rPr lang="en-US" altLang="zh-TW" dirty="0"/>
              <a:t>』</a:t>
            </a:r>
            <a:r>
              <a:rPr lang="zh-TW" altLang="en-US" dirty="0"/>
              <a:t>」</a:t>
            </a:r>
          </a:p>
          <a:p>
            <a:r>
              <a:rPr lang="en" altLang="zh-TW" dirty="0"/>
              <a:t>"In other words,</a:t>
            </a:r>
            <a:r>
              <a:rPr lang="en-US" altLang="zh-TW" dirty="0"/>
              <a:t> Now after the system recommends a main spot like </a:t>
            </a:r>
            <a:r>
              <a:rPr lang="en-US" altLang="zh-TW" dirty="0" err="1"/>
              <a:t>Mantokuji</a:t>
            </a:r>
            <a:r>
              <a:rPr lang="en-US" altLang="zh-TW" dirty="0"/>
              <a:t> , it stops. Next, we want it to smartly say, ‘After you visit </a:t>
            </a:r>
            <a:r>
              <a:rPr lang="en-US" altLang="zh-TW" dirty="0" err="1"/>
              <a:t>Mantokuji</a:t>
            </a:r>
            <a:r>
              <a:rPr lang="en-US" altLang="zh-TW" dirty="0"/>
              <a:t> , there are some nice restaurants and cafés nearby!’”</a:t>
            </a:r>
            <a:endParaRPr lang="en" altLang="zh-TW" dirty="0"/>
          </a:p>
          <a:p>
            <a:endParaRPr lang="en-US" altLang="zh-TW"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22</a:t>
            </a:fld>
            <a:endParaRPr kumimoji="1" lang="zh-TW" altLang="en-US"/>
          </a:p>
        </p:txBody>
      </p:sp>
    </p:spTree>
    <p:extLst>
      <p:ext uri="{BB962C8B-B14F-4D97-AF65-F5344CB8AC3E}">
        <p14:creationId xmlns:p14="http://schemas.microsoft.com/office/powerpoint/2010/main" val="37620811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C804F-92C8-9B86-3611-F4A4B9B8A40E}"/>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62994622-2802-BEAB-ECF4-03F36842BA84}"/>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40BB7FD1-1F06-109C-0575-E933DB1789DC}"/>
              </a:ext>
            </a:extLst>
          </p:cNvPr>
          <p:cNvSpPr>
            <a:spLocks noGrp="1"/>
          </p:cNvSpPr>
          <p:nvPr>
            <p:ph type="body" idx="1"/>
          </p:nvPr>
        </p:nvSpPr>
        <p:spPr/>
        <p:txBody>
          <a:bodyPr/>
          <a:lstStyle/>
          <a:p>
            <a:endParaRPr kumimoji="1" lang="zh-TW" altLang="en-US" dirty="0"/>
          </a:p>
        </p:txBody>
      </p:sp>
      <p:sp>
        <p:nvSpPr>
          <p:cNvPr id="4" name="投影片編號版面配置區 3">
            <a:extLst>
              <a:ext uri="{FF2B5EF4-FFF2-40B4-BE49-F238E27FC236}">
                <a16:creationId xmlns:a16="http://schemas.microsoft.com/office/drawing/2014/main" id="{A3ED4263-AD37-47B9-130C-5F88D65323C5}"/>
              </a:ext>
            </a:extLst>
          </p:cNvPr>
          <p:cNvSpPr>
            <a:spLocks noGrp="1"/>
          </p:cNvSpPr>
          <p:nvPr>
            <p:ph type="sldNum" sz="quarter" idx="5"/>
          </p:nvPr>
        </p:nvSpPr>
        <p:spPr/>
        <p:txBody>
          <a:bodyPr/>
          <a:lstStyle/>
          <a:p>
            <a:fld id="{B23BE917-63CB-F64C-9469-CEC528BBC1F9}" type="slidenum">
              <a:rPr kumimoji="1" lang="zh-TW" altLang="en-US" smtClean="0"/>
              <a:t>23</a:t>
            </a:fld>
            <a:endParaRPr kumimoji="1" lang="zh-TW" altLang="en-US"/>
          </a:p>
        </p:txBody>
      </p:sp>
    </p:spTree>
    <p:extLst>
      <p:ext uri="{BB962C8B-B14F-4D97-AF65-F5344CB8AC3E}">
        <p14:creationId xmlns:p14="http://schemas.microsoft.com/office/powerpoint/2010/main" val="8953797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「首先，我們看到的是使用者一進來會看到的主頁面。為了讓操作非常直觀，我們將畫面主要分成了三個區塊。」</a:t>
            </a:r>
          </a:p>
          <a:p>
            <a:r>
              <a:rPr lang="en-US" altLang="zh-TW" dirty="0"/>
              <a:t>“First, here’s the main page users see when they arrive. To keep things easy, we split it into three main sections.”</a:t>
            </a:r>
          </a:p>
          <a:p>
            <a:endParaRPr lang="en-US" altLang="zh-TW" dirty="0"/>
          </a:p>
          <a:p>
            <a:r>
              <a:rPr lang="zh-TW" altLang="en-US" dirty="0"/>
              <a:t>「第一個是右上角的**</a:t>
            </a:r>
            <a:r>
              <a:rPr lang="en-US" altLang="zh-TW" dirty="0"/>
              <a:t>『</a:t>
            </a:r>
            <a:r>
              <a:rPr lang="zh-TW" altLang="en-US" dirty="0"/>
              <a:t>模式選擇</a:t>
            </a:r>
            <a:r>
              <a:rPr lang="en-US" altLang="zh-TW" dirty="0"/>
              <a:t>』**</a:t>
            </a:r>
            <a:r>
              <a:rPr lang="zh-TW" altLang="en-US" dirty="0"/>
              <a:t>，使用者可以透過這個按鈕，在我們核心的</a:t>
            </a:r>
            <a:r>
              <a:rPr lang="en-US" altLang="zh-TW" dirty="0"/>
              <a:t>『</a:t>
            </a:r>
            <a:r>
              <a:rPr lang="zh-TW" altLang="en-US" dirty="0"/>
              <a:t>對話模式</a:t>
            </a:r>
            <a:r>
              <a:rPr lang="en-US" altLang="zh-TW" dirty="0"/>
              <a:t>』</a:t>
            </a:r>
            <a:r>
              <a:rPr lang="zh-TW" altLang="en-US" dirty="0"/>
              <a:t>和</a:t>
            </a:r>
            <a:r>
              <a:rPr lang="en-US" altLang="zh-TW" dirty="0"/>
              <a:t>『</a:t>
            </a:r>
            <a:r>
              <a:rPr lang="zh-TW" altLang="en-US" dirty="0"/>
              <a:t>地圖模式</a:t>
            </a:r>
            <a:r>
              <a:rPr lang="en-US" altLang="zh-TW" dirty="0"/>
              <a:t>』</a:t>
            </a:r>
            <a:r>
              <a:rPr lang="zh-TW" altLang="en-US" dirty="0"/>
              <a:t>之間自由切換。」</a:t>
            </a:r>
          </a:p>
          <a:p>
            <a:r>
              <a:rPr lang="en-US" altLang="zh-TW" dirty="0"/>
              <a:t>“First is the </a:t>
            </a:r>
            <a:r>
              <a:rPr lang="en-US" altLang="zh-TW" b="1" dirty="0"/>
              <a:t>mode switch</a:t>
            </a:r>
            <a:r>
              <a:rPr lang="en-US" altLang="zh-TW" dirty="0"/>
              <a:t> in the top-right corner. Users can click this button to flip between Chat mode and Map mode.”</a:t>
            </a:r>
          </a:p>
          <a:p>
            <a:endParaRPr lang="en-US" altLang="zh-TW" dirty="0"/>
          </a:p>
          <a:p>
            <a:r>
              <a:rPr lang="zh-TW" altLang="en-US" dirty="0"/>
              <a:t>「中間這排是**</a:t>
            </a:r>
            <a:r>
              <a:rPr lang="en-US" altLang="zh-TW" dirty="0"/>
              <a:t>『</a:t>
            </a:r>
            <a:r>
              <a:rPr lang="zh-TW" altLang="en-US" dirty="0"/>
              <a:t>快速問答</a:t>
            </a:r>
            <a:r>
              <a:rPr lang="en-US" altLang="zh-TW" dirty="0"/>
              <a:t>』**</a:t>
            </a:r>
            <a:r>
              <a:rPr lang="zh-TW" altLang="en-US" dirty="0"/>
              <a:t>區塊，我們設計了幾個最常見的旅遊主題，像是找神社、景點等等。使用者只要點一下，就能馬上開始探索，就算第一次使用也完全不用擔心不知道該問什</a:t>
            </a:r>
            <a:endParaRPr lang="en-US" altLang="zh-TW" dirty="0"/>
          </a:p>
          <a:p>
            <a:r>
              <a:rPr lang="zh-TW" altLang="en-US" dirty="0"/>
              <a:t>麼。」</a:t>
            </a:r>
          </a:p>
          <a:p>
            <a:r>
              <a:rPr lang="en" altLang="zh-TW" dirty="0"/>
              <a:t>"In the middle, </a:t>
            </a:r>
            <a:r>
              <a:rPr lang="en-US" altLang="zh-TW" dirty="0"/>
              <a:t>is the </a:t>
            </a:r>
            <a:r>
              <a:rPr lang="en-US" altLang="zh-TW" b="1" dirty="0"/>
              <a:t>Quick Ask</a:t>
            </a:r>
            <a:r>
              <a:rPr lang="en-US" altLang="zh-TW" dirty="0"/>
              <a:t> area. We made buttons for common travel topics—like finding shrines or other sights. Just click one to start exploring right away, so even first-time users don’t have to worry about what to ask.”</a:t>
            </a:r>
          </a:p>
          <a:p>
            <a:endParaRPr lang="en-US" altLang="zh-TW" dirty="0"/>
          </a:p>
          <a:p>
            <a:r>
              <a:rPr lang="zh-TW" altLang="en-US" dirty="0"/>
              <a:t>「最下方則是**</a:t>
            </a:r>
            <a:r>
              <a:rPr lang="en-US" altLang="zh-TW" dirty="0"/>
              <a:t>『</a:t>
            </a:r>
            <a:r>
              <a:rPr lang="zh-TW" altLang="en-US" dirty="0"/>
              <a:t>使用者對話框</a:t>
            </a:r>
            <a:r>
              <a:rPr lang="en-US" altLang="zh-TW" dirty="0"/>
              <a:t>』**</a:t>
            </a:r>
            <a:r>
              <a:rPr lang="zh-TW" altLang="en-US" dirty="0"/>
              <a:t>，這是我們系統最核心的互動區塊，使用者可以在這裡輸入任何問題，直接跟我們的 </a:t>
            </a:r>
            <a:r>
              <a:rPr lang="en" altLang="zh-TW" dirty="0"/>
              <a:t>AI </a:t>
            </a:r>
            <a:r>
              <a:rPr lang="zh-TW" altLang="en-US" dirty="0"/>
              <a:t>助理進行一對一的即時問答。」</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“At the bottom is the chat box—the main place to interact. Users can type any question here and get answers from our AI assistant.”</a:t>
            </a:r>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2</a:t>
            </a:fld>
            <a:endParaRPr kumimoji="1" lang="zh-TW" altLang="en-US"/>
          </a:p>
        </p:txBody>
      </p:sp>
    </p:spTree>
    <p:extLst>
      <p:ext uri="{BB962C8B-B14F-4D97-AF65-F5344CB8AC3E}">
        <p14:creationId xmlns:p14="http://schemas.microsoft.com/office/powerpoint/2010/main" val="2394542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「介紹完主頁面的基本佈局後，接著我們來實際操作，看看如何進入地圖模式。」</a:t>
            </a:r>
            <a:endParaRPr lang="en-US" altLang="zh-TW" dirty="0"/>
          </a:p>
          <a:p>
            <a:r>
              <a:rPr lang="en-US" altLang="zh-TW" dirty="0"/>
              <a:t>“Now that we’ve explained the homepage layout, let’s see how to switch to Map mode.”</a:t>
            </a:r>
          </a:p>
          <a:p>
            <a:endParaRPr lang="zh-TW" altLang="en-US" dirty="0"/>
          </a:p>
          <a:p>
            <a:r>
              <a:rPr lang="zh-TW" altLang="en-US" dirty="0"/>
              <a:t>「使用者只需要點擊畫面上我標示出來的，位於右上角的這個</a:t>
            </a:r>
            <a:r>
              <a:rPr lang="en-US" altLang="zh-TW" dirty="0"/>
              <a:t>『</a:t>
            </a:r>
            <a:r>
              <a:rPr lang="en" altLang="zh-TW" dirty="0"/>
              <a:t>Map View』</a:t>
            </a:r>
            <a:r>
              <a:rPr lang="zh-TW" altLang="en-US" dirty="0"/>
              <a:t>按鈕，就可以立即將整個介面切換成地圖模式，開始一趟視覺化的旅程。」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“Just click the  ‘Map View’ button in the top-right corner. The interface will switch to map mode, so you can start exploring visually.”</a:t>
            </a:r>
            <a:endParaRPr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3</a:t>
            </a:fld>
            <a:endParaRPr kumimoji="1" lang="zh-TW" altLang="en-US"/>
          </a:p>
        </p:txBody>
      </p:sp>
    </p:spTree>
    <p:extLst>
      <p:ext uri="{BB962C8B-B14F-4D97-AF65-F5344CB8AC3E}">
        <p14:creationId xmlns:p14="http://schemas.microsoft.com/office/powerpoint/2010/main" val="41622900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「當我們進入地圖模式後，大家可以看到，畫面的右半邊現在變成了一張互動式地圖。」</a:t>
            </a:r>
            <a:endParaRPr lang="en-US" altLang="zh-TW" dirty="0"/>
          </a:p>
          <a:p>
            <a:r>
              <a:rPr lang="en-US" altLang="zh-TW" dirty="0"/>
              <a:t>“In Map mode, the right side of the screen turns into an interactive map.”</a:t>
            </a:r>
          </a:p>
          <a:p>
            <a:endParaRPr lang="zh-TW" altLang="en-US" dirty="0"/>
          </a:p>
          <a:p>
            <a:r>
              <a:rPr lang="zh-TW" altLang="en-US" dirty="0"/>
              <a:t>「地圖上這些藍色的圖標，就代表了我們資料庫中所有的福井縣景點，使用者可以非常直觀地看到這些景點的地理分佈。而這些豐富的景點資料，是我們延續了上一次專案的成果，並將其無縫整合到這次的 </a:t>
            </a:r>
            <a:r>
              <a:rPr lang="en" altLang="zh-TW" dirty="0"/>
              <a:t>AI </a:t>
            </a:r>
            <a:r>
              <a:rPr lang="zh-TW" altLang="en-US" dirty="0"/>
              <a:t>助理中。」</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“These blue pins mark every tourist spot in Fukui Prefecture in our database. Users can quickly see where each place is on the map. We took this rich data from our last project and smoothly added it to the new AI shrine assistant.”</a:t>
            </a:r>
            <a:endParaRPr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4</a:t>
            </a:fld>
            <a:endParaRPr kumimoji="1" lang="zh-TW" altLang="en-US"/>
          </a:p>
        </p:txBody>
      </p:sp>
    </p:spTree>
    <p:extLst>
      <p:ext uri="{BB962C8B-B14F-4D97-AF65-F5344CB8AC3E}">
        <p14:creationId xmlns:p14="http://schemas.microsoft.com/office/powerpoint/2010/main" val="157671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「當地圖上佈滿了景點時，使用者很自然地會想知道</a:t>
            </a:r>
            <a:r>
              <a:rPr lang="en-US" altLang="zh-TW" dirty="0"/>
              <a:t>『</a:t>
            </a:r>
            <a:r>
              <a:rPr lang="zh-TW" altLang="en-US" dirty="0"/>
              <a:t>這個點是什麼地方？</a:t>
            </a:r>
            <a:r>
              <a:rPr lang="en-US" altLang="zh-TW" dirty="0"/>
              <a:t>』</a:t>
            </a:r>
            <a:r>
              <a:rPr lang="zh-TW" altLang="en-US" dirty="0"/>
              <a:t>。」</a:t>
            </a:r>
            <a:endParaRPr lang="en-US" altLang="zh-TW" dirty="0"/>
          </a:p>
          <a:p>
            <a:r>
              <a:rPr lang="en-US" altLang="zh-TW" dirty="0"/>
              <a:t>“When the map is covered with pins, users naturally wonder, ‘What place is this?’”</a:t>
            </a:r>
          </a:p>
          <a:p>
            <a:endParaRPr lang="zh-TW" altLang="en-US" dirty="0"/>
          </a:p>
          <a:p>
            <a:r>
              <a:rPr lang="zh-TW" altLang="en-US" dirty="0"/>
              <a:t>「所以，使用者只需要移動滑鼠，點擊任何一個他感興趣的景點圖標，就像畫面上這樣。點擊之後，系統就會顯示出這個景點的詳細資料，我們下一張投影片就會看到結果。」</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TW" dirty="0"/>
              <a:t>“Therefore, The user just needs to </a:t>
            </a:r>
            <a:r>
              <a:rPr lang="en-US" altLang="zh-TW" dirty="0"/>
              <a:t>move the mouse and click any pin you like. The system will then show that spot’s details—we’ll see the result on the next slide.”</a:t>
            </a:r>
            <a:endParaRPr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5</a:t>
            </a:fld>
            <a:endParaRPr kumimoji="1" lang="zh-TW" altLang="en-US"/>
          </a:p>
        </p:txBody>
      </p:sp>
    </p:spTree>
    <p:extLst>
      <p:ext uri="{BB962C8B-B14F-4D97-AF65-F5344CB8AC3E}">
        <p14:creationId xmlns:p14="http://schemas.microsoft.com/office/powerpoint/2010/main" val="2194036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「這張卡片就像是這個景點的迷你履歷，上面有它的名字、</a:t>
            </a:r>
            <a:r>
              <a:rPr lang="en" altLang="zh-TW" dirty="0"/>
              <a:t>Google </a:t>
            </a:r>
            <a:r>
              <a:rPr lang="zh-TW" altLang="en-US" dirty="0"/>
              <a:t>評分、地址等等摘要資訊。」</a:t>
            </a:r>
            <a:endParaRPr lang="en-US" altLang="zh-TW" dirty="0"/>
          </a:p>
          <a:p>
            <a:r>
              <a:rPr lang="en-US" altLang="zh-TW" dirty="0"/>
              <a:t>“This card is a small profile of the spot. It lists the name, Google rating, address, and other quick facts.”</a:t>
            </a:r>
          </a:p>
          <a:p>
            <a:endParaRPr lang="zh-TW" altLang="en-US" dirty="0"/>
          </a:p>
          <a:p>
            <a:r>
              <a:rPr lang="zh-TW" altLang="en-US" dirty="0"/>
              <a:t>「更重要的是，為了讓使用者一眼就能知道這是什麼樣的地方，我們還特別設計了</a:t>
            </a:r>
            <a:r>
              <a:rPr lang="en-US" altLang="zh-TW" dirty="0"/>
              <a:t>『</a:t>
            </a:r>
            <a:r>
              <a:rPr lang="zh-TW" altLang="en-US" dirty="0"/>
              <a:t>分類標籤</a:t>
            </a:r>
            <a:r>
              <a:rPr lang="en-US" altLang="zh-TW" dirty="0"/>
              <a:t>』</a:t>
            </a:r>
            <a:r>
              <a:rPr lang="zh-TW" altLang="en-US" dirty="0"/>
              <a:t>。大家可以看到，目前我們總共定義了超過 </a:t>
            </a:r>
            <a:r>
              <a:rPr lang="en-US" altLang="zh-TW" dirty="0"/>
              <a:t>30 </a:t>
            </a:r>
            <a:r>
              <a:rPr lang="zh-TW" altLang="en-US" dirty="0"/>
              <a:t>種不同的標籤，涵蓋了</a:t>
            </a:r>
            <a:r>
              <a:rPr lang="en-US" altLang="zh-TW" dirty="0"/>
              <a:t>『</a:t>
            </a:r>
            <a:r>
              <a:rPr lang="en" altLang="zh-TW" dirty="0"/>
              <a:t>amusement park』</a:t>
            </a:r>
            <a:r>
              <a:rPr lang="zh-TW" altLang="en-US" dirty="0"/>
              <a:t>、</a:t>
            </a:r>
            <a:r>
              <a:rPr lang="en-US" altLang="zh-TW" dirty="0"/>
              <a:t>『</a:t>
            </a:r>
            <a:r>
              <a:rPr lang="en" altLang="zh-TW" dirty="0"/>
              <a:t>museum』</a:t>
            </a:r>
            <a:r>
              <a:rPr lang="zh-TW" altLang="en-US" dirty="0"/>
              <a:t>等各種不同的類型，讓使用者在瀏覽地圖時，資訊能夠一目了然。」</a:t>
            </a:r>
            <a:endParaRPr lang="en-US" altLang="zh-TW" dirty="0"/>
          </a:p>
          <a:p>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TW" dirty="0"/>
              <a:t>"More importantly, to help users understand what kind of place it is, we've designed a 'Category Tag' system. As you can see, </a:t>
            </a:r>
            <a:r>
              <a:rPr lang="en-US" altLang="zh-TW" dirty="0"/>
              <a:t>We now have more than 30 tags—like ‘amusement park’ and ‘museum’—covering many kinds of places.</a:t>
            </a:r>
            <a:r>
              <a:rPr lang="en" altLang="zh-TW" dirty="0"/>
              <a:t>This makes the information instantly clear as users browse the map."</a:t>
            </a:r>
          </a:p>
          <a:p>
            <a:endParaRPr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6</a:t>
            </a:fld>
            <a:endParaRPr kumimoji="1" lang="zh-TW" altLang="en-US"/>
          </a:p>
        </p:txBody>
      </p:sp>
    </p:spTree>
    <p:extLst>
      <p:ext uri="{BB962C8B-B14F-4D97-AF65-F5344CB8AC3E}">
        <p14:creationId xmlns:p14="http://schemas.microsoft.com/office/powerpoint/2010/main" val="363905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F81D8B-F7B5-BF89-AD40-327C1342BADA}"/>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45E7E38B-8347-AE46-4C1E-B5089DBCA7B2}"/>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59810B08-F40A-B664-8BB3-9654545E0357}"/>
              </a:ext>
            </a:extLst>
          </p:cNvPr>
          <p:cNvSpPr>
            <a:spLocks noGrp="1"/>
          </p:cNvSpPr>
          <p:nvPr>
            <p:ph type="body" idx="1"/>
          </p:nvPr>
        </p:nvSpPr>
        <p:spPr/>
        <p:txBody>
          <a:bodyPr/>
          <a:lstStyle/>
          <a:p>
            <a:r>
              <a:rPr kumimoji="1" lang="zh-TW" altLang="en-US" dirty="0"/>
              <a:t>「當使用者點擊「詳細資訊」的按鈕後，就可以看到這個景點的詳細介紹了。」</a:t>
            </a:r>
          </a:p>
          <a:p>
            <a:r>
              <a:rPr kumimoji="1" lang="en" altLang="zh-TW" dirty="0"/>
              <a:t>“After the user clicks the “Details” button, they will be able to see the detailed introduction of the attraction.”</a:t>
            </a:r>
            <a:endParaRPr kumimoji="1" lang="zh-TW" altLang="en-US" dirty="0"/>
          </a:p>
        </p:txBody>
      </p:sp>
      <p:sp>
        <p:nvSpPr>
          <p:cNvPr id="4" name="投影片編號版面配置區 3">
            <a:extLst>
              <a:ext uri="{FF2B5EF4-FFF2-40B4-BE49-F238E27FC236}">
                <a16:creationId xmlns:a16="http://schemas.microsoft.com/office/drawing/2014/main" id="{72B31C61-849D-EE83-7165-B0DA65B199AD}"/>
              </a:ext>
            </a:extLst>
          </p:cNvPr>
          <p:cNvSpPr>
            <a:spLocks noGrp="1"/>
          </p:cNvSpPr>
          <p:nvPr>
            <p:ph type="sldNum" sz="quarter" idx="5"/>
          </p:nvPr>
        </p:nvSpPr>
        <p:spPr/>
        <p:txBody>
          <a:bodyPr/>
          <a:lstStyle/>
          <a:p>
            <a:fld id="{C8C941C5-962B-2D4A-A587-A71C394A52ED}" type="slidenum">
              <a:rPr kumimoji="1" lang="zh-TW" altLang="en-US" smtClean="0"/>
              <a:t>7</a:t>
            </a:fld>
            <a:endParaRPr kumimoji="1" lang="zh-TW" altLang="en-US"/>
          </a:p>
        </p:txBody>
      </p:sp>
    </p:spTree>
    <p:extLst>
      <p:ext uri="{BB962C8B-B14F-4D97-AF65-F5344CB8AC3E}">
        <p14:creationId xmlns:p14="http://schemas.microsoft.com/office/powerpoint/2010/main" val="41046370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「側邊欄裡面有從 </a:t>
            </a:r>
            <a:r>
              <a:rPr kumimoji="1" lang="en" altLang="zh-TW" dirty="0"/>
              <a:t>Google </a:t>
            </a:r>
            <a:r>
              <a:rPr kumimoji="1" lang="zh-TW" altLang="en-US" dirty="0"/>
              <a:t>地圖 </a:t>
            </a:r>
            <a:r>
              <a:rPr kumimoji="1" lang="en" altLang="zh-TW" dirty="0"/>
              <a:t>API </a:t>
            </a:r>
            <a:r>
              <a:rPr kumimoji="1" lang="zh-TW" altLang="en-US" dirty="0"/>
              <a:t>和 </a:t>
            </a:r>
            <a:r>
              <a:rPr kumimoji="1" lang="en" altLang="zh-TW" dirty="0"/>
              <a:t>Perplexity </a:t>
            </a:r>
            <a:r>
              <a:rPr kumimoji="1" lang="zh-TW" altLang="en-US" dirty="0"/>
              <a:t>擷取的資訊。」</a:t>
            </a:r>
          </a:p>
          <a:p>
            <a:r>
              <a:rPr kumimoji="1" lang="en" altLang="zh-TW" dirty="0"/>
              <a:t>“The sidebar contains information extracted from the Google Maps API and Perplexity.“</a:t>
            </a:r>
            <a:endParaRPr kumimoji="1"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8</a:t>
            </a:fld>
            <a:endParaRPr kumimoji="1" lang="zh-TW" altLang="en-US"/>
          </a:p>
        </p:txBody>
      </p:sp>
    </p:spTree>
    <p:extLst>
      <p:ext uri="{BB962C8B-B14F-4D97-AF65-F5344CB8AC3E}">
        <p14:creationId xmlns:p14="http://schemas.microsoft.com/office/powerpoint/2010/main" val="4178509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5DC3F14-0C7A-5E1B-5362-07873C317E68}"/>
              </a:ext>
            </a:extLst>
          </p:cNvPr>
          <p:cNvSpPr>
            <a:spLocks noGrp="1"/>
          </p:cNvSpPr>
          <p:nvPr>
            <p:ph type="ctrTitle"/>
          </p:nvPr>
        </p:nvSpPr>
        <p:spPr>
          <a:xfrm>
            <a:off x="1524000" y="1122363"/>
            <a:ext cx="9144000" cy="2387600"/>
          </a:xfrm>
        </p:spPr>
        <p:txBody>
          <a:bodyPr anchor="b"/>
          <a:lstStyle>
            <a:lvl1pPr algn="ctr">
              <a:defRPr sz="6000"/>
            </a:lvl1pPr>
          </a:lstStyle>
          <a:p>
            <a:r>
              <a:rPr kumimoji="1" lang="zh-TW" altLang="en-US"/>
              <a:t>按一下以編輯母片標題樣式</a:t>
            </a:r>
          </a:p>
        </p:txBody>
      </p:sp>
      <p:sp>
        <p:nvSpPr>
          <p:cNvPr id="3" name="副標題 2">
            <a:extLst>
              <a:ext uri="{FF2B5EF4-FFF2-40B4-BE49-F238E27FC236}">
                <a16:creationId xmlns:a16="http://schemas.microsoft.com/office/drawing/2014/main" id="{09E69C08-D5DF-2AA9-0949-18A266BA77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a:t>按一下以編輯母片子標題樣式</a:t>
            </a:r>
          </a:p>
        </p:txBody>
      </p:sp>
      <p:sp>
        <p:nvSpPr>
          <p:cNvPr id="4" name="日期版面配置區 3">
            <a:extLst>
              <a:ext uri="{FF2B5EF4-FFF2-40B4-BE49-F238E27FC236}">
                <a16:creationId xmlns:a16="http://schemas.microsoft.com/office/drawing/2014/main" id="{414571FB-CC2B-4DCD-6724-D8A86BB60826}"/>
              </a:ext>
            </a:extLst>
          </p:cNvPr>
          <p:cNvSpPr>
            <a:spLocks noGrp="1"/>
          </p:cNvSpPr>
          <p:nvPr>
            <p:ph type="dt" sz="half" idx="10"/>
          </p:nvPr>
        </p:nvSpPr>
        <p:spPr/>
        <p:txBody>
          <a:bodyPr/>
          <a:lstStyle/>
          <a:p>
            <a:fld id="{7C6066FC-39CC-1143-A2DD-C8D88D27757F}" type="datetime1">
              <a:rPr kumimoji="1" lang="zh-TW" altLang="en-US" smtClean="0"/>
              <a:t>2025/7/22</a:t>
            </a:fld>
            <a:endParaRPr kumimoji="1" lang="zh-TW" altLang="en-US"/>
          </a:p>
        </p:txBody>
      </p:sp>
      <p:sp>
        <p:nvSpPr>
          <p:cNvPr id="5" name="頁尾版面配置區 4">
            <a:extLst>
              <a:ext uri="{FF2B5EF4-FFF2-40B4-BE49-F238E27FC236}">
                <a16:creationId xmlns:a16="http://schemas.microsoft.com/office/drawing/2014/main" id="{AA59055F-7C05-1CBE-166E-C73F97620FBC}"/>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85FF5F51-B039-984E-CC1F-7E68791092BA}"/>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4067902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2D30DF-FD12-5ADD-86AF-8B9236108D6B}"/>
              </a:ext>
            </a:extLst>
          </p:cNvPr>
          <p:cNvSpPr>
            <a:spLocks noGrp="1"/>
          </p:cNvSpPr>
          <p:nvPr>
            <p:ph type="title"/>
          </p:nvPr>
        </p:nvSpPr>
        <p:spPr/>
        <p:txBody>
          <a:bodyPr/>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3646E60B-DE10-F939-5825-442CECD0FF56}"/>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ECA8E557-5283-0C6C-EF7D-96A27C0CC8E6}"/>
              </a:ext>
            </a:extLst>
          </p:cNvPr>
          <p:cNvSpPr>
            <a:spLocks noGrp="1"/>
          </p:cNvSpPr>
          <p:nvPr>
            <p:ph type="dt" sz="half" idx="10"/>
          </p:nvPr>
        </p:nvSpPr>
        <p:spPr/>
        <p:txBody>
          <a:bodyPr/>
          <a:lstStyle/>
          <a:p>
            <a:fld id="{AE2ED9E0-1494-9542-AE25-57BF2B3038EA}" type="datetime1">
              <a:rPr kumimoji="1" lang="zh-TW" altLang="en-US" smtClean="0"/>
              <a:t>2025/7/22</a:t>
            </a:fld>
            <a:endParaRPr kumimoji="1" lang="zh-TW" altLang="en-US"/>
          </a:p>
        </p:txBody>
      </p:sp>
      <p:sp>
        <p:nvSpPr>
          <p:cNvPr id="5" name="頁尾版面配置區 4">
            <a:extLst>
              <a:ext uri="{FF2B5EF4-FFF2-40B4-BE49-F238E27FC236}">
                <a16:creationId xmlns:a16="http://schemas.microsoft.com/office/drawing/2014/main" id="{A2100803-22F0-E2C2-EDFB-48571D5441F8}"/>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15736C54-609F-A94E-01D4-C1797E2BAE31}"/>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36485469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886DC159-DD26-A315-CC46-5BB4D63F2E49}"/>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46FB2331-EE81-653C-9F2F-20F8F27DF637}"/>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A750B3F4-0F02-6C5A-D30C-21A1D75C2848}"/>
              </a:ext>
            </a:extLst>
          </p:cNvPr>
          <p:cNvSpPr>
            <a:spLocks noGrp="1"/>
          </p:cNvSpPr>
          <p:nvPr>
            <p:ph type="dt" sz="half" idx="10"/>
          </p:nvPr>
        </p:nvSpPr>
        <p:spPr/>
        <p:txBody>
          <a:bodyPr/>
          <a:lstStyle/>
          <a:p>
            <a:fld id="{BFBBFAF8-D973-CE44-A334-52988A8184EE}" type="datetime1">
              <a:rPr kumimoji="1" lang="zh-TW" altLang="en-US" smtClean="0"/>
              <a:t>2025/7/22</a:t>
            </a:fld>
            <a:endParaRPr kumimoji="1" lang="zh-TW" altLang="en-US"/>
          </a:p>
        </p:txBody>
      </p:sp>
      <p:sp>
        <p:nvSpPr>
          <p:cNvPr id="5" name="頁尾版面配置區 4">
            <a:extLst>
              <a:ext uri="{FF2B5EF4-FFF2-40B4-BE49-F238E27FC236}">
                <a16:creationId xmlns:a16="http://schemas.microsoft.com/office/drawing/2014/main" id="{F97F4550-3E76-2DEE-9486-665AEB699B9B}"/>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71F58D92-080B-FD4C-2B2F-FF9B4D2FE484}"/>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966966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6C09298-3A6E-CA5C-3554-938BB2CF98D4}"/>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EBEEC485-C7E6-F98F-84E6-FC90E185A37A}"/>
              </a:ext>
            </a:extLst>
          </p:cNvPr>
          <p:cNvSpPr>
            <a:spLocks noGrp="1"/>
          </p:cNvSpPr>
          <p:nvPr>
            <p:ph idx="1"/>
          </p:nvPr>
        </p:nvSpPr>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BC33E4D6-24A2-5631-9894-389A2881CEBE}"/>
              </a:ext>
            </a:extLst>
          </p:cNvPr>
          <p:cNvSpPr>
            <a:spLocks noGrp="1"/>
          </p:cNvSpPr>
          <p:nvPr>
            <p:ph type="dt" sz="half" idx="10"/>
          </p:nvPr>
        </p:nvSpPr>
        <p:spPr/>
        <p:txBody>
          <a:bodyPr/>
          <a:lstStyle/>
          <a:p>
            <a:fld id="{AAC25EB6-F14D-6B40-99D5-3E8E2087A768}" type="datetime1">
              <a:rPr kumimoji="1" lang="zh-TW" altLang="en-US" smtClean="0"/>
              <a:t>2025/7/22</a:t>
            </a:fld>
            <a:endParaRPr kumimoji="1" lang="zh-TW" altLang="en-US"/>
          </a:p>
        </p:txBody>
      </p:sp>
      <p:sp>
        <p:nvSpPr>
          <p:cNvPr id="5" name="頁尾版面配置區 4">
            <a:extLst>
              <a:ext uri="{FF2B5EF4-FFF2-40B4-BE49-F238E27FC236}">
                <a16:creationId xmlns:a16="http://schemas.microsoft.com/office/drawing/2014/main" id="{273745A4-9909-D0CA-C243-06B124F6036B}"/>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DB4CEC84-FCBC-CC00-6F32-A7A8B14D2B81}"/>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1323910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869059-C590-4346-558E-61BD622EE72C}"/>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5892946F-C5DB-10FD-DBD1-1BD154ECD90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235167FB-8147-9D94-D417-BA0EB3E05421}"/>
              </a:ext>
            </a:extLst>
          </p:cNvPr>
          <p:cNvSpPr>
            <a:spLocks noGrp="1"/>
          </p:cNvSpPr>
          <p:nvPr>
            <p:ph type="dt" sz="half" idx="10"/>
          </p:nvPr>
        </p:nvSpPr>
        <p:spPr/>
        <p:txBody>
          <a:bodyPr/>
          <a:lstStyle/>
          <a:p>
            <a:fld id="{C887FF2B-1D39-0443-860A-C61AE5E8A9ED}" type="datetime1">
              <a:rPr kumimoji="1" lang="zh-TW" altLang="en-US" smtClean="0"/>
              <a:t>2025/7/22</a:t>
            </a:fld>
            <a:endParaRPr kumimoji="1" lang="zh-TW" altLang="en-US"/>
          </a:p>
        </p:txBody>
      </p:sp>
      <p:sp>
        <p:nvSpPr>
          <p:cNvPr id="5" name="頁尾版面配置區 4">
            <a:extLst>
              <a:ext uri="{FF2B5EF4-FFF2-40B4-BE49-F238E27FC236}">
                <a16:creationId xmlns:a16="http://schemas.microsoft.com/office/drawing/2014/main" id="{8D47BBE1-8C14-3685-9FA9-BC1C9108CFA6}"/>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FE85B87E-0173-D6C0-3EEB-6B1B6BD4A06A}"/>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978296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DE3EF22-C21D-91DB-1E78-FAF71E28C7D9}"/>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5104684F-DEC4-AB50-2ACF-75A354B0DCC9}"/>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內容版面配置區 3">
            <a:extLst>
              <a:ext uri="{FF2B5EF4-FFF2-40B4-BE49-F238E27FC236}">
                <a16:creationId xmlns:a16="http://schemas.microsoft.com/office/drawing/2014/main" id="{1BA7FF79-CA26-3BB6-67EB-27107DDA62D1}"/>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日期版面配置區 4">
            <a:extLst>
              <a:ext uri="{FF2B5EF4-FFF2-40B4-BE49-F238E27FC236}">
                <a16:creationId xmlns:a16="http://schemas.microsoft.com/office/drawing/2014/main" id="{5FB92194-2806-CFF9-E220-617B41F44301}"/>
              </a:ext>
            </a:extLst>
          </p:cNvPr>
          <p:cNvSpPr>
            <a:spLocks noGrp="1"/>
          </p:cNvSpPr>
          <p:nvPr>
            <p:ph type="dt" sz="half" idx="10"/>
          </p:nvPr>
        </p:nvSpPr>
        <p:spPr/>
        <p:txBody>
          <a:bodyPr/>
          <a:lstStyle/>
          <a:p>
            <a:fld id="{1685CDDD-A4D9-8343-86B5-3D4AB01D0415}" type="datetime1">
              <a:rPr kumimoji="1" lang="zh-TW" altLang="en-US" smtClean="0"/>
              <a:t>2025/7/22</a:t>
            </a:fld>
            <a:endParaRPr kumimoji="1" lang="zh-TW" altLang="en-US"/>
          </a:p>
        </p:txBody>
      </p:sp>
      <p:sp>
        <p:nvSpPr>
          <p:cNvPr id="6" name="頁尾版面配置區 5">
            <a:extLst>
              <a:ext uri="{FF2B5EF4-FFF2-40B4-BE49-F238E27FC236}">
                <a16:creationId xmlns:a16="http://schemas.microsoft.com/office/drawing/2014/main" id="{991D9AB3-7354-C9A6-3AAD-D36F10020995}"/>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69FB9639-B11C-CB20-DD8B-3D2370C7050B}"/>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1562266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E42A834-1260-3716-C95D-527DD2246153}"/>
              </a:ext>
            </a:extLst>
          </p:cNvPr>
          <p:cNvSpPr>
            <a:spLocks noGrp="1"/>
          </p:cNvSpPr>
          <p:nvPr>
            <p:ph type="title"/>
          </p:nvPr>
        </p:nvSpPr>
        <p:spPr>
          <a:xfrm>
            <a:off x="839788" y="365125"/>
            <a:ext cx="10515600" cy="1325563"/>
          </a:xfrm>
        </p:spPr>
        <p:txBody>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A55F4528-F2D9-F677-8700-13FE96AC82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5FD6A55A-C77F-12C6-A7A6-6D0EC19635C6}"/>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文字版面配置區 4">
            <a:extLst>
              <a:ext uri="{FF2B5EF4-FFF2-40B4-BE49-F238E27FC236}">
                <a16:creationId xmlns:a16="http://schemas.microsoft.com/office/drawing/2014/main" id="{B5766306-684A-016B-2719-19AB96FA5E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3ABCFE90-0B64-ACC6-3A7E-C5FC9882EEF9}"/>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7" name="日期版面配置區 6">
            <a:extLst>
              <a:ext uri="{FF2B5EF4-FFF2-40B4-BE49-F238E27FC236}">
                <a16:creationId xmlns:a16="http://schemas.microsoft.com/office/drawing/2014/main" id="{71ED16E3-9C90-9447-2C54-2153118C4FC6}"/>
              </a:ext>
            </a:extLst>
          </p:cNvPr>
          <p:cNvSpPr>
            <a:spLocks noGrp="1"/>
          </p:cNvSpPr>
          <p:nvPr>
            <p:ph type="dt" sz="half" idx="10"/>
          </p:nvPr>
        </p:nvSpPr>
        <p:spPr/>
        <p:txBody>
          <a:bodyPr/>
          <a:lstStyle/>
          <a:p>
            <a:fld id="{088EFED4-1A7A-AC47-90DE-3D834971E888}" type="datetime1">
              <a:rPr kumimoji="1" lang="zh-TW" altLang="en-US" smtClean="0"/>
              <a:t>2025/7/22</a:t>
            </a:fld>
            <a:endParaRPr kumimoji="1" lang="zh-TW" altLang="en-US"/>
          </a:p>
        </p:txBody>
      </p:sp>
      <p:sp>
        <p:nvSpPr>
          <p:cNvPr id="8" name="頁尾版面配置區 7">
            <a:extLst>
              <a:ext uri="{FF2B5EF4-FFF2-40B4-BE49-F238E27FC236}">
                <a16:creationId xmlns:a16="http://schemas.microsoft.com/office/drawing/2014/main" id="{7A534305-1E26-9176-ABAE-E27498AFA39D}"/>
              </a:ext>
            </a:extLst>
          </p:cNvPr>
          <p:cNvSpPr>
            <a:spLocks noGrp="1"/>
          </p:cNvSpPr>
          <p:nvPr>
            <p:ph type="ftr" sz="quarter" idx="11"/>
          </p:nvPr>
        </p:nvSpPr>
        <p:spPr/>
        <p:txBody>
          <a:bodyPr/>
          <a:lstStyle/>
          <a:p>
            <a:endParaRPr kumimoji="1" lang="zh-TW" altLang="en-US"/>
          </a:p>
        </p:txBody>
      </p:sp>
      <p:sp>
        <p:nvSpPr>
          <p:cNvPr id="9" name="投影片編號版面配置區 8">
            <a:extLst>
              <a:ext uri="{FF2B5EF4-FFF2-40B4-BE49-F238E27FC236}">
                <a16:creationId xmlns:a16="http://schemas.microsoft.com/office/drawing/2014/main" id="{AB0A2182-1ED8-0675-BC49-CFD12A4F6195}"/>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914501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6A1C747-C59A-1C9D-059A-BDBE7E702135}"/>
              </a:ext>
            </a:extLst>
          </p:cNvPr>
          <p:cNvSpPr>
            <a:spLocks noGrp="1"/>
          </p:cNvSpPr>
          <p:nvPr>
            <p:ph type="title"/>
          </p:nvPr>
        </p:nvSpPr>
        <p:spPr/>
        <p:txBody>
          <a:bodyPr/>
          <a:lstStyle/>
          <a:p>
            <a:r>
              <a:rPr kumimoji="1" lang="zh-TW" altLang="en-US"/>
              <a:t>按一下以編輯母片標題樣式</a:t>
            </a:r>
          </a:p>
        </p:txBody>
      </p:sp>
      <p:sp>
        <p:nvSpPr>
          <p:cNvPr id="3" name="日期版面配置區 2">
            <a:extLst>
              <a:ext uri="{FF2B5EF4-FFF2-40B4-BE49-F238E27FC236}">
                <a16:creationId xmlns:a16="http://schemas.microsoft.com/office/drawing/2014/main" id="{F1425949-8EFB-2527-FC12-AC27BDDF4214}"/>
              </a:ext>
            </a:extLst>
          </p:cNvPr>
          <p:cNvSpPr>
            <a:spLocks noGrp="1"/>
          </p:cNvSpPr>
          <p:nvPr>
            <p:ph type="dt" sz="half" idx="10"/>
          </p:nvPr>
        </p:nvSpPr>
        <p:spPr/>
        <p:txBody>
          <a:bodyPr/>
          <a:lstStyle/>
          <a:p>
            <a:fld id="{88398C06-130E-D94D-B577-B38198C917C3}" type="datetime1">
              <a:rPr kumimoji="1" lang="zh-TW" altLang="en-US" smtClean="0"/>
              <a:t>2025/7/22</a:t>
            </a:fld>
            <a:endParaRPr kumimoji="1" lang="zh-TW" altLang="en-US"/>
          </a:p>
        </p:txBody>
      </p:sp>
      <p:sp>
        <p:nvSpPr>
          <p:cNvPr id="4" name="頁尾版面配置區 3">
            <a:extLst>
              <a:ext uri="{FF2B5EF4-FFF2-40B4-BE49-F238E27FC236}">
                <a16:creationId xmlns:a16="http://schemas.microsoft.com/office/drawing/2014/main" id="{AC773AEA-3E16-D067-9729-4F2FE280C834}"/>
              </a:ext>
            </a:extLst>
          </p:cNvPr>
          <p:cNvSpPr>
            <a:spLocks noGrp="1"/>
          </p:cNvSpPr>
          <p:nvPr>
            <p:ph type="ftr" sz="quarter" idx="11"/>
          </p:nvPr>
        </p:nvSpPr>
        <p:spPr/>
        <p:txBody>
          <a:bodyPr/>
          <a:lstStyle/>
          <a:p>
            <a:endParaRPr kumimoji="1" lang="zh-TW" altLang="en-US"/>
          </a:p>
        </p:txBody>
      </p:sp>
      <p:sp>
        <p:nvSpPr>
          <p:cNvPr id="5" name="投影片編號版面配置區 4">
            <a:extLst>
              <a:ext uri="{FF2B5EF4-FFF2-40B4-BE49-F238E27FC236}">
                <a16:creationId xmlns:a16="http://schemas.microsoft.com/office/drawing/2014/main" id="{1434373D-1304-C90E-4734-520448E2E9C7}"/>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41389036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FC635B3E-68C0-1E6B-FEF8-A0A184562B07}"/>
              </a:ext>
            </a:extLst>
          </p:cNvPr>
          <p:cNvSpPr>
            <a:spLocks noGrp="1"/>
          </p:cNvSpPr>
          <p:nvPr>
            <p:ph type="dt" sz="half" idx="10"/>
          </p:nvPr>
        </p:nvSpPr>
        <p:spPr/>
        <p:txBody>
          <a:bodyPr/>
          <a:lstStyle/>
          <a:p>
            <a:fld id="{6E7F5C59-F895-F349-9426-3CB219DB5329}" type="datetime1">
              <a:rPr kumimoji="1" lang="zh-TW" altLang="en-US" smtClean="0"/>
              <a:t>2025/7/22</a:t>
            </a:fld>
            <a:endParaRPr kumimoji="1" lang="zh-TW" altLang="en-US"/>
          </a:p>
        </p:txBody>
      </p:sp>
      <p:sp>
        <p:nvSpPr>
          <p:cNvPr id="3" name="頁尾版面配置區 2">
            <a:extLst>
              <a:ext uri="{FF2B5EF4-FFF2-40B4-BE49-F238E27FC236}">
                <a16:creationId xmlns:a16="http://schemas.microsoft.com/office/drawing/2014/main" id="{FE5FE51E-EF25-5781-AD47-56F631373DAD}"/>
              </a:ext>
            </a:extLst>
          </p:cNvPr>
          <p:cNvSpPr>
            <a:spLocks noGrp="1"/>
          </p:cNvSpPr>
          <p:nvPr>
            <p:ph type="ftr" sz="quarter" idx="11"/>
          </p:nvPr>
        </p:nvSpPr>
        <p:spPr/>
        <p:txBody>
          <a:bodyPr/>
          <a:lstStyle/>
          <a:p>
            <a:endParaRPr kumimoji="1" lang="zh-TW" altLang="en-US"/>
          </a:p>
        </p:txBody>
      </p:sp>
      <p:sp>
        <p:nvSpPr>
          <p:cNvPr id="4" name="投影片編號版面配置區 3">
            <a:extLst>
              <a:ext uri="{FF2B5EF4-FFF2-40B4-BE49-F238E27FC236}">
                <a16:creationId xmlns:a16="http://schemas.microsoft.com/office/drawing/2014/main" id="{7FFAC8A9-5D7D-4FF0-6324-117F640859AC}"/>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1813410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FCB722-0ECA-F98C-3C6D-1A62848EC88E}"/>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DF312207-BEC8-501E-C170-3273ACCC8D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文字版面配置區 3">
            <a:extLst>
              <a:ext uri="{FF2B5EF4-FFF2-40B4-BE49-F238E27FC236}">
                <a16:creationId xmlns:a16="http://schemas.microsoft.com/office/drawing/2014/main" id="{1D4E8457-5D48-C07A-6CF2-C9B4B74C68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0600D682-353B-26D6-A9F7-0EAD50053000}"/>
              </a:ext>
            </a:extLst>
          </p:cNvPr>
          <p:cNvSpPr>
            <a:spLocks noGrp="1"/>
          </p:cNvSpPr>
          <p:nvPr>
            <p:ph type="dt" sz="half" idx="10"/>
          </p:nvPr>
        </p:nvSpPr>
        <p:spPr/>
        <p:txBody>
          <a:bodyPr/>
          <a:lstStyle/>
          <a:p>
            <a:fld id="{D1EAA1B3-C1B2-E74F-B6DB-B380C78D930B}" type="datetime1">
              <a:rPr kumimoji="1" lang="zh-TW" altLang="en-US" smtClean="0"/>
              <a:t>2025/7/22</a:t>
            </a:fld>
            <a:endParaRPr kumimoji="1" lang="zh-TW" altLang="en-US"/>
          </a:p>
        </p:txBody>
      </p:sp>
      <p:sp>
        <p:nvSpPr>
          <p:cNvPr id="6" name="頁尾版面配置區 5">
            <a:extLst>
              <a:ext uri="{FF2B5EF4-FFF2-40B4-BE49-F238E27FC236}">
                <a16:creationId xmlns:a16="http://schemas.microsoft.com/office/drawing/2014/main" id="{01E9EDD9-4877-A5C3-3AC1-7CEE4E60A401}"/>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C2E3D377-CBD3-FA4F-2A1D-C8AAD20F9B4F}"/>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24817524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6880754-C8FB-89FC-F1D2-A3D88E654F3C}"/>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圖片版面配置區 2">
            <a:extLst>
              <a:ext uri="{FF2B5EF4-FFF2-40B4-BE49-F238E27FC236}">
                <a16:creationId xmlns:a16="http://schemas.microsoft.com/office/drawing/2014/main" id="{BBCB19C0-67C8-198E-3E9C-6BD3579368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TW" altLang="en-US"/>
          </a:p>
        </p:txBody>
      </p:sp>
      <p:sp>
        <p:nvSpPr>
          <p:cNvPr id="4" name="文字版面配置區 3">
            <a:extLst>
              <a:ext uri="{FF2B5EF4-FFF2-40B4-BE49-F238E27FC236}">
                <a16:creationId xmlns:a16="http://schemas.microsoft.com/office/drawing/2014/main" id="{581CE011-71A0-FB51-A301-67C5FF1926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18B61E6D-3BF8-C34D-80A3-FA3BB569FF29}"/>
              </a:ext>
            </a:extLst>
          </p:cNvPr>
          <p:cNvSpPr>
            <a:spLocks noGrp="1"/>
          </p:cNvSpPr>
          <p:nvPr>
            <p:ph type="dt" sz="half" idx="10"/>
          </p:nvPr>
        </p:nvSpPr>
        <p:spPr/>
        <p:txBody>
          <a:bodyPr/>
          <a:lstStyle/>
          <a:p>
            <a:fld id="{1480DB3C-6197-F949-BA1F-CEEB93EE9936}" type="datetime1">
              <a:rPr kumimoji="1" lang="zh-TW" altLang="en-US" smtClean="0"/>
              <a:t>2025/7/22</a:t>
            </a:fld>
            <a:endParaRPr kumimoji="1" lang="zh-TW" altLang="en-US"/>
          </a:p>
        </p:txBody>
      </p:sp>
      <p:sp>
        <p:nvSpPr>
          <p:cNvPr id="6" name="頁尾版面配置區 5">
            <a:extLst>
              <a:ext uri="{FF2B5EF4-FFF2-40B4-BE49-F238E27FC236}">
                <a16:creationId xmlns:a16="http://schemas.microsoft.com/office/drawing/2014/main" id="{31DB621C-ACC0-BC1A-89CC-382EC6CC866B}"/>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3A433EE8-7194-8865-D018-9AA522DFD986}"/>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25519345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1F54D87E-2B12-8777-AEC7-B240421042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1A99B068-76F6-D041-6231-9E3C93D667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F2A3B184-0A1C-A622-FFA2-5297C0D777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385538F-0879-FE48-A7C0-145DF13164CA}" type="datetime1">
              <a:rPr kumimoji="1" lang="zh-TW" altLang="en-US" smtClean="0"/>
              <a:t>2025/7/22</a:t>
            </a:fld>
            <a:endParaRPr kumimoji="1" lang="zh-TW" altLang="en-US"/>
          </a:p>
        </p:txBody>
      </p:sp>
      <p:sp>
        <p:nvSpPr>
          <p:cNvPr id="5" name="頁尾版面配置區 4">
            <a:extLst>
              <a:ext uri="{FF2B5EF4-FFF2-40B4-BE49-F238E27FC236}">
                <a16:creationId xmlns:a16="http://schemas.microsoft.com/office/drawing/2014/main" id="{FF60C1B3-AA81-DFFD-7D46-C6247138A7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zh-TW" altLang="en-US"/>
          </a:p>
        </p:txBody>
      </p:sp>
      <p:sp>
        <p:nvSpPr>
          <p:cNvPr id="6" name="投影片編號版面配置區 5">
            <a:extLst>
              <a:ext uri="{FF2B5EF4-FFF2-40B4-BE49-F238E27FC236}">
                <a16:creationId xmlns:a16="http://schemas.microsoft.com/office/drawing/2014/main" id="{AADBED7F-8514-29F7-359E-6512F66EC6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31697843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16.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19.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7.png"/><Relationship Id="rId7"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22.png"/><Relationship Id="rId4" Type="http://schemas.openxmlformats.org/officeDocument/2006/relationships/image" Target="../media/image8.png"/><Relationship Id="rId9"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12.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旅遊網公布日本30大景點千本鳥居5連霸- 新聞- Rti 中央廣播電臺">
            <a:extLst>
              <a:ext uri="{FF2B5EF4-FFF2-40B4-BE49-F238E27FC236}">
                <a16:creationId xmlns:a16="http://schemas.microsoft.com/office/drawing/2014/main" id="{A3E7660A-80CE-ECE0-113C-670A09CE95E5}"/>
              </a:ext>
            </a:extLst>
          </p:cNvPr>
          <p:cNvPicPr>
            <a:picLocks noChangeAspect="1" noChangeArrowheads="1"/>
          </p:cNvPicPr>
          <p:nvPr/>
        </p:nvPicPr>
        <p:blipFill>
          <a:blip r:embed="rId3">
            <a:alphaModFix amt="85000"/>
            <a:extLst>
              <a:ext uri="{28A0092B-C50C-407E-A947-70E740481C1C}">
                <a14:useLocalDpi xmlns:a14="http://schemas.microsoft.com/office/drawing/2010/main" val="0"/>
              </a:ext>
            </a:extLst>
          </a:blip>
          <a:srcRect/>
          <a:stretch>
            <a:fillRect/>
          </a:stretch>
        </p:blipFill>
        <p:spPr bwMode="auto">
          <a:xfrm>
            <a:off x="1" y="0"/>
            <a:ext cx="122936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a:extLst>
              <a:ext uri="{FF2B5EF4-FFF2-40B4-BE49-F238E27FC236}">
                <a16:creationId xmlns:a16="http://schemas.microsoft.com/office/drawing/2014/main" id="{A27C807D-0B91-3E23-EB6B-8E046013E998}"/>
              </a:ext>
            </a:extLst>
          </p:cNvPr>
          <p:cNvSpPr/>
          <p:nvPr/>
        </p:nvSpPr>
        <p:spPr>
          <a:xfrm>
            <a:off x="660263" y="970653"/>
            <a:ext cx="11189041" cy="2675340"/>
          </a:xfrm>
          <a:prstGeom prst="rect">
            <a:avLst/>
          </a:prstGeom>
          <a:solidFill>
            <a:srgbClr val="FFFFFF">
              <a:alpha val="7490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6" name="文字方塊 5">
            <a:extLst>
              <a:ext uri="{FF2B5EF4-FFF2-40B4-BE49-F238E27FC236}">
                <a16:creationId xmlns:a16="http://schemas.microsoft.com/office/drawing/2014/main" id="{199AC013-5E9A-C7E9-2DB3-08472EB25793}"/>
              </a:ext>
            </a:extLst>
          </p:cNvPr>
          <p:cNvSpPr txBox="1"/>
          <p:nvPr/>
        </p:nvSpPr>
        <p:spPr>
          <a:xfrm>
            <a:off x="909494" y="970653"/>
            <a:ext cx="10690578" cy="2139496"/>
          </a:xfrm>
          <a:prstGeom prst="rect">
            <a:avLst/>
          </a:prstGeom>
          <a:noFill/>
        </p:spPr>
        <p:txBody>
          <a:bodyPr wrap="square" rtlCol="0">
            <a:spAutoFit/>
          </a:bodyPr>
          <a:lstStyle/>
          <a:p>
            <a:pPr>
              <a:lnSpc>
                <a:spcPct val="200000"/>
              </a:lnSpc>
            </a:pPr>
            <a:r>
              <a:rPr lang="en" altLang="zh-TW" sz="3600" b="1" dirty="0">
                <a:latin typeface="Times New Roman" panose="02020603050405020304" pitchFamily="18" charset="0"/>
                <a:ea typeface="Noto Serif TC ExtraBold" panose="02020200000000000000" pitchFamily="18" charset="-128"/>
                <a:cs typeface="Times New Roman" panose="02020603050405020304" pitchFamily="18" charset="0"/>
              </a:rPr>
              <a:t>Japan Shrine &amp; Temple Navigator: </a:t>
            </a:r>
          </a:p>
          <a:p>
            <a:pPr>
              <a:lnSpc>
                <a:spcPct val="200000"/>
              </a:lnSpc>
            </a:pPr>
            <a:r>
              <a:rPr lang="en" altLang="zh-TW" sz="3600" b="1" dirty="0">
                <a:latin typeface="Times New Roman" panose="02020603050405020304" pitchFamily="18" charset="0"/>
                <a:ea typeface="Noto Serif TC ExtraBold" panose="02020200000000000000" pitchFamily="18" charset="-128"/>
                <a:cs typeface="Times New Roman" panose="02020603050405020304" pitchFamily="18" charset="0"/>
              </a:rPr>
              <a:t>Personalized Guidance with GPT &amp; Interactive Maps</a:t>
            </a:r>
            <a:endParaRPr lang="zh-TW" altLang="en-US" sz="36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7" name="文字方塊 6">
            <a:extLst>
              <a:ext uri="{FF2B5EF4-FFF2-40B4-BE49-F238E27FC236}">
                <a16:creationId xmlns:a16="http://schemas.microsoft.com/office/drawing/2014/main" id="{8E76A179-2706-4631-12D6-717C10FF7728}"/>
              </a:ext>
            </a:extLst>
          </p:cNvPr>
          <p:cNvSpPr txBox="1"/>
          <p:nvPr/>
        </p:nvSpPr>
        <p:spPr>
          <a:xfrm>
            <a:off x="9967057" y="3138740"/>
            <a:ext cx="1923925" cy="461665"/>
          </a:xfrm>
          <a:prstGeom prst="rect">
            <a:avLst/>
          </a:prstGeom>
          <a:noFill/>
        </p:spPr>
        <p:txBody>
          <a:bodyPr wrap="none" rtlCol="0">
            <a:spAutoFit/>
          </a:bodyPr>
          <a:lstStyle/>
          <a:p>
            <a:r>
              <a:rPr kumimoji="1" lang="en-US" altLang="zh-TW" sz="2400" b="1" dirty="0">
                <a:latin typeface="Noto Serif TC ExtraBold" panose="02020200000000000000" pitchFamily="18" charset="-128"/>
                <a:ea typeface="Noto Serif TC ExtraBold" panose="02020200000000000000" pitchFamily="18" charset="-128"/>
              </a:rPr>
              <a:t>2025/07/25</a:t>
            </a:r>
            <a:endParaRPr kumimoji="1" lang="zh-TW" altLang="en-US" sz="2400" b="1" dirty="0">
              <a:latin typeface="Noto Serif TC ExtraBold" panose="02020200000000000000" pitchFamily="18" charset="-128"/>
              <a:ea typeface="Noto Serif TC ExtraBold" panose="02020200000000000000" pitchFamily="18" charset="-128"/>
            </a:endParaRPr>
          </a:p>
        </p:txBody>
      </p:sp>
      <p:grpSp>
        <p:nvGrpSpPr>
          <p:cNvPr id="10" name="群組 9">
            <a:extLst>
              <a:ext uri="{FF2B5EF4-FFF2-40B4-BE49-F238E27FC236}">
                <a16:creationId xmlns:a16="http://schemas.microsoft.com/office/drawing/2014/main" id="{227F26E1-BD10-071A-A314-A3FF0FDCF348}"/>
              </a:ext>
            </a:extLst>
          </p:cNvPr>
          <p:cNvGrpSpPr/>
          <p:nvPr/>
        </p:nvGrpSpPr>
        <p:grpSpPr>
          <a:xfrm>
            <a:off x="2721623" y="3896281"/>
            <a:ext cx="6748752" cy="1255984"/>
            <a:chOff x="1864671" y="3896281"/>
            <a:chExt cx="6748752" cy="1255984"/>
          </a:xfrm>
        </p:grpSpPr>
        <p:sp>
          <p:nvSpPr>
            <p:cNvPr id="8" name="矩形 7">
              <a:extLst>
                <a:ext uri="{FF2B5EF4-FFF2-40B4-BE49-F238E27FC236}">
                  <a16:creationId xmlns:a16="http://schemas.microsoft.com/office/drawing/2014/main" id="{0A83BF7A-CC2C-58D4-2D32-BAFBB985D53A}"/>
                </a:ext>
              </a:extLst>
            </p:cNvPr>
            <p:cNvSpPr/>
            <p:nvPr/>
          </p:nvSpPr>
          <p:spPr>
            <a:xfrm>
              <a:off x="1864671" y="3896281"/>
              <a:ext cx="6748752" cy="1255984"/>
            </a:xfrm>
            <a:prstGeom prst="rect">
              <a:avLst/>
            </a:prstGeom>
            <a:solidFill>
              <a:srgbClr val="FFFFFF">
                <a:alpha val="7490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9" name="文字方塊 8">
              <a:extLst>
                <a:ext uri="{FF2B5EF4-FFF2-40B4-BE49-F238E27FC236}">
                  <a16:creationId xmlns:a16="http://schemas.microsoft.com/office/drawing/2014/main" id="{ED4A68DF-EE96-E4E8-4C20-CF718C597843}"/>
                </a:ext>
              </a:extLst>
            </p:cNvPr>
            <p:cNvSpPr txBox="1"/>
            <p:nvPr/>
          </p:nvSpPr>
          <p:spPr>
            <a:xfrm>
              <a:off x="2002571" y="3952193"/>
              <a:ext cx="5678734" cy="1144159"/>
            </a:xfrm>
            <a:prstGeom prst="rect">
              <a:avLst/>
            </a:prstGeom>
            <a:noFill/>
          </p:spPr>
          <p:txBody>
            <a:bodyPr wrap="none" rtlCol="0">
              <a:spAutoFit/>
            </a:bodyPr>
            <a:lstStyle/>
            <a:p>
              <a:pPr>
                <a:lnSpc>
                  <a:spcPct val="150000"/>
                </a:lnSpc>
              </a:pPr>
              <a:r>
                <a:rPr lang="en-US" altLang="zh-TW" sz="2400" b="1" dirty="0">
                  <a:solidFill>
                    <a:schemeClr val="bg2">
                      <a:lumMod val="25000"/>
                    </a:schemeClr>
                  </a:solidFill>
                  <a:latin typeface="Times New Roman" panose="02020603050405020304" pitchFamily="18" charset="0"/>
                  <a:ea typeface="標楷體" panose="03000509000000000000" pitchFamily="65" charset="-120"/>
                </a:rPr>
                <a:t>Advisor</a:t>
              </a:r>
              <a:r>
                <a:rPr lang="zh-TW" altLang="en-US" sz="2400" b="1" dirty="0">
                  <a:solidFill>
                    <a:schemeClr val="bg2">
                      <a:lumMod val="25000"/>
                    </a:schemeClr>
                  </a:solidFill>
                  <a:latin typeface="Times New Roman" panose="02020603050405020304" pitchFamily="18" charset="0"/>
                  <a:ea typeface="標楷體" panose="03000509000000000000" pitchFamily="65" charset="-120"/>
                </a:rPr>
                <a:t>：</a:t>
              </a:r>
              <a:r>
                <a:rPr lang="en-US" altLang="zh-TW" sz="2400" b="1" i="1" dirty="0">
                  <a:solidFill>
                    <a:schemeClr val="bg2">
                      <a:lumMod val="25000"/>
                    </a:schemeClr>
                  </a:solidFill>
                  <a:latin typeface="Times New Roman" panose="02020603050405020304" pitchFamily="18" charset="0"/>
                  <a:ea typeface="標楷體" panose="03000509000000000000" pitchFamily="65" charset="-120"/>
                </a:rPr>
                <a:t>Yi-Chung Chen</a:t>
              </a:r>
            </a:p>
            <a:p>
              <a:pPr>
                <a:lnSpc>
                  <a:spcPct val="150000"/>
                </a:lnSpc>
              </a:pPr>
              <a:r>
                <a:rPr lang="en-US" altLang="zh-TW" sz="2400" b="1" dirty="0">
                  <a:solidFill>
                    <a:schemeClr val="bg2">
                      <a:lumMod val="25000"/>
                    </a:schemeClr>
                  </a:solidFill>
                  <a:latin typeface="Times New Roman" panose="02020603050405020304" pitchFamily="18" charset="0"/>
                  <a:ea typeface="標楷體" panose="03000509000000000000" pitchFamily="65" charset="-120"/>
                </a:rPr>
                <a:t>Members</a:t>
              </a:r>
              <a:r>
                <a:rPr lang="zh-TW" altLang="en-US" sz="2400" b="1" dirty="0">
                  <a:solidFill>
                    <a:schemeClr val="bg2">
                      <a:lumMod val="25000"/>
                    </a:schemeClr>
                  </a:solidFill>
                  <a:latin typeface="Times New Roman" panose="02020603050405020304" pitchFamily="18" charset="0"/>
                  <a:ea typeface="標楷體" panose="03000509000000000000" pitchFamily="65" charset="-120"/>
                </a:rPr>
                <a:t>：</a:t>
              </a:r>
              <a:r>
                <a:rPr lang="en-US" altLang="zh-TW" sz="2400" b="1" dirty="0">
                  <a:solidFill>
                    <a:schemeClr val="bg2">
                      <a:lumMod val="25000"/>
                    </a:schemeClr>
                  </a:solidFill>
                  <a:latin typeface="Times New Roman" panose="02020603050405020304" pitchFamily="18" charset="0"/>
                  <a:ea typeface="標楷體" panose="03000509000000000000" pitchFamily="65" charset="-120"/>
                </a:rPr>
                <a:t> </a:t>
              </a:r>
              <a:r>
                <a:rPr lang="en-US" altLang="zh-TW" sz="2400" b="1" i="1" dirty="0">
                  <a:solidFill>
                    <a:schemeClr val="bg2">
                      <a:lumMod val="25000"/>
                    </a:schemeClr>
                  </a:solidFill>
                  <a:latin typeface="Times New Roman" panose="02020603050405020304" pitchFamily="18" charset="0"/>
                  <a:ea typeface="標楷體" panose="03000509000000000000" pitchFamily="65" charset="-120"/>
                </a:rPr>
                <a:t>Po-Yuan Chu, Bo-Min Zheng</a:t>
              </a:r>
              <a:endParaRPr kumimoji="1" lang="zh-TW" altLang="en-US" sz="2400" b="1" i="1" dirty="0">
                <a:solidFill>
                  <a:schemeClr val="bg2">
                    <a:lumMod val="25000"/>
                  </a:schemeClr>
                </a:solidFill>
              </a:endParaRPr>
            </a:p>
          </p:txBody>
        </p:sp>
      </p:grpSp>
      <p:sp>
        <p:nvSpPr>
          <p:cNvPr id="2" name="投影片編號版面配置區 1">
            <a:extLst>
              <a:ext uri="{FF2B5EF4-FFF2-40B4-BE49-F238E27FC236}">
                <a16:creationId xmlns:a16="http://schemas.microsoft.com/office/drawing/2014/main" id="{F345D347-6EA7-CE62-12F8-209EFEFE771E}"/>
              </a:ext>
            </a:extLst>
          </p:cNvPr>
          <p:cNvSpPr>
            <a:spLocks noGrp="1"/>
          </p:cNvSpPr>
          <p:nvPr>
            <p:ph type="sldNum" sz="quarter" idx="12"/>
          </p:nvPr>
        </p:nvSpPr>
        <p:spPr/>
        <p:txBody>
          <a:bodyPr/>
          <a:lstStyle/>
          <a:p>
            <a:fld id="{D2089A36-085D-5343-9146-EA9D02667923}" type="slidenum">
              <a:rPr kumimoji="1" lang="zh-TW" altLang="en-US" smtClean="0"/>
              <a:t>0</a:t>
            </a:fld>
            <a:endParaRPr kumimoji="1" lang="zh-TW" altLang="en-US"/>
          </a:p>
        </p:txBody>
      </p:sp>
    </p:spTree>
    <p:extLst>
      <p:ext uri="{BB962C8B-B14F-4D97-AF65-F5344CB8AC3E}">
        <p14:creationId xmlns:p14="http://schemas.microsoft.com/office/powerpoint/2010/main" val="17043354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8FA91-48B8-5EB3-9CC4-0C96E088E2AA}"/>
            </a:ext>
          </a:extLst>
        </p:cNvPr>
        <p:cNvGrpSpPr/>
        <p:nvPr/>
      </p:nvGrpSpPr>
      <p:grpSpPr>
        <a:xfrm>
          <a:off x="0" y="0"/>
          <a:ext cx="0" cy="0"/>
          <a:chOff x="0" y="0"/>
          <a:chExt cx="0" cy="0"/>
        </a:xfrm>
      </p:grpSpPr>
      <p:pic>
        <p:nvPicPr>
          <p:cNvPr id="18" name="圖片 17">
            <a:extLst>
              <a:ext uri="{FF2B5EF4-FFF2-40B4-BE49-F238E27FC236}">
                <a16:creationId xmlns:a16="http://schemas.microsoft.com/office/drawing/2014/main" id="{89EE9E5D-41B1-D3DC-294B-25D9706BD68E}"/>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19" name="矩形 18">
            <a:extLst>
              <a:ext uri="{FF2B5EF4-FFF2-40B4-BE49-F238E27FC236}">
                <a16:creationId xmlns:a16="http://schemas.microsoft.com/office/drawing/2014/main" id="{3BB68BAB-DEDB-2576-7DFE-EE54F3780F3F}"/>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 name="矩形 6">
            <a:extLst>
              <a:ext uri="{FF2B5EF4-FFF2-40B4-BE49-F238E27FC236}">
                <a16:creationId xmlns:a16="http://schemas.microsoft.com/office/drawing/2014/main" id="{C8F41BFF-1708-DC4D-324E-3E4E39BCF5D8}"/>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8" name="橢圓 7">
            <a:extLst>
              <a:ext uri="{FF2B5EF4-FFF2-40B4-BE49-F238E27FC236}">
                <a16:creationId xmlns:a16="http://schemas.microsoft.com/office/drawing/2014/main" id="{01E74243-0300-A7CB-7A33-3AE66C5B46D3}"/>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9" name="圖片 8">
            <a:extLst>
              <a:ext uri="{FF2B5EF4-FFF2-40B4-BE49-F238E27FC236}">
                <a16:creationId xmlns:a16="http://schemas.microsoft.com/office/drawing/2014/main" id="{8178DC3C-6F33-DBB4-B89A-7700266BF07E}"/>
              </a:ext>
            </a:extLst>
          </p:cNvPr>
          <p:cNvPicPr>
            <a:picLocks noChangeAspect="1"/>
          </p:cNvPicPr>
          <p:nvPr/>
        </p:nvPicPr>
        <p:blipFill>
          <a:blip r:embed="rId4"/>
          <a:stretch>
            <a:fillRect/>
          </a:stretch>
        </p:blipFill>
        <p:spPr>
          <a:xfrm>
            <a:off x="370569" y="244142"/>
            <a:ext cx="520725" cy="520725"/>
          </a:xfrm>
          <a:prstGeom prst="rect">
            <a:avLst/>
          </a:prstGeom>
        </p:spPr>
      </p:pic>
      <p:sp>
        <p:nvSpPr>
          <p:cNvPr id="10" name="圓角矩形 9">
            <a:extLst>
              <a:ext uri="{FF2B5EF4-FFF2-40B4-BE49-F238E27FC236}">
                <a16:creationId xmlns:a16="http://schemas.microsoft.com/office/drawing/2014/main" id="{E6A946A9-ADCC-63B3-5C57-CB7A935CAC10}"/>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8C2F863A-33B6-4CC6-FBFD-F81A8AF103F4}"/>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2" name="圓角矩形 11">
            <a:extLst>
              <a:ext uri="{FF2B5EF4-FFF2-40B4-BE49-F238E27FC236}">
                <a16:creationId xmlns:a16="http://schemas.microsoft.com/office/drawing/2014/main" id="{E163424B-B6A9-AC90-B919-034B348A0A04}"/>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3" name="圓角矩形 12">
            <a:extLst>
              <a:ext uri="{FF2B5EF4-FFF2-40B4-BE49-F238E27FC236}">
                <a16:creationId xmlns:a16="http://schemas.microsoft.com/office/drawing/2014/main" id="{F79EEC29-88D4-75C4-76E2-A22670E0A753}"/>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4" name="圓角矩形 13">
            <a:extLst>
              <a:ext uri="{FF2B5EF4-FFF2-40B4-BE49-F238E27FC236}">
                <a16:creationId xmlns:a16="http://schemas.microsoft.com/office/drawing/2014/main" id="{BF10DD23-4EA4-F6AD-EBCC-82F1668C1CCE}"/>
              </a:ext>
            </a:extLst>
          </p:cNvPr>
          <p:cNvSpPr/>
          <p:nvPr/>
        </p:nvSpPr>
        <p:spPr>
          <a:xfrm>
            <a:off x="5934702" y="197530"/>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6" name="圖片 5" descr="一張含有 文字, 地圖, 圖表, 螢幕擷取畫面 的圖片&#10;&#10;AI 產生的內容可能不正確。">
            <a:extLst>
              <a:ext uri="{FF2B5EF4-FFF2-40B4-BE49-F238E27FC236}">
                <a16:creationId xmlns:a16="http://schemas.microsoft.com/office/drawing/2014/main" id="{18ED903D-6655-2417-9865-74B08B1417CC}"/>
              </a:ext>
            </a:extLst>
          </p:cNvPr>
          <p:cNvPicPr>
            <a:picLocks noChangeAspect="1"/>
          </p:cNvPicPr>
          <p:nvPr/>
        </p:nvPicPr>
        <p:blipFill>
          <a:blip r:embed="rId5"/>
          <a:stretch>
            <a:fillRect/>
          </a:stretch>
        </p:blipFill>
        <p:spPr>
          <a:xfrm>
            <a:off x="3376655" y="2483389"/>
            <a:ext cx="7645596" cy="4067263"/>
          </a:xfrm>
          <a:prstGeom prst="rect">
            <a:avLst/>
          </a:prstGeom>
        </p:spPr>
      </p:pic>
      <p:sp>
        <p:nvSpPr>
          <p:cNvPr id="2" name="圓角矩形 1">
            <a:extLst>
              <a:ext uri="{FF2B5EF4-FFF2-40B4-BE49-F238E27FC236}">
                <a16:creationId xmlns:a16="http://schemas.microsoft.com/office/drawing/2014/main" id="{D65ECDB2-118E-8D47-881A-7BD892CC985E}"/>
              </a:ext>
            </a:extLst>
          </p:cNvPr>
          <p:cNvSpPr/>
          <p:nvPr/>
        </p:nvSpPr>
        <p:spPr>
          <a:xfrm>
            <a:off x="9398451" y="5313838"/>
            <a:ext cx="1623800" cy="369333"/>
          </a:xfrm>
          <a:prstGeom prst="roundRect">
            <a:avLst/>
          </a:prstGeom>
          <a:noFill/>
          <a:ln w="38100">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3" name="圖片 2" descr="一張含有 圖形, 美工圖案, 胭脂紅, 設計 的圖片&#10;&#10;AI 產生的內容可能不正確。">
            <a:extLst>
              <a:ext uri="{FF2B5EF4-FFF2-40B4-BE49-F238E27FC236}">
                <a16:creationId xmlns:a16="http://schemas.microsoft.com/office/drawing/2014/main" id="{6AC8CED4-0A08-3F8F-9136-F6B9496BFE2D}"/>
              </a:ext>
            </a:extLst>
          </p:cNvPr>
          <p:cNvPicPr>
            <a:picLocks noChangeAspect="1"/>
          </p:cNvPicPr>
          <p:nvPr/>
        </p:nvPicPr>
        <p:blipFill>
          <a:blip r:embed="rId6"/>
          <a:stretch>
            <a:fillRect/>
          </a:stretch>
        </p:blipFill>
        <p:spPr>
          <a:xfrm>
            <a:off x="8871855" y="5443530"/>
            <a:ext cx="720000" cy="720000"/>
          </a:xfrm>
          <a:prstGeom prst="rect">
            <a:avLst/>
          </a:prstGeom>
        </p:spPr>
      </p:pic>
      <p:sp>
        <p:nvSpPr>
          <p:cNvPr id="4" name="圓角矩形 3">
            <a:extLst>
              <a:ext uri="{FF2B5EF4-FFF2-40B4-BE49-F238E27FC236}">
                <a16:creationId xmlns:a16="http://schemas.microsoft.com/office/drawing/2014/main" id="{EEFCD1F5-1089-5ABE-8C45-07D828CDD6CF}"/>
              </a:ext>
            </a:extLst>
          </p:cNvPr>
          <p:cNvSpPr/>
          <p:nvPr/>
        </p:nvSpPr>
        <p:spPr>
          <a:xfrm>
            <a:off x="4262034" y="5623530"/>
            <a:ext cx="4430466" cy="540000"/>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665D1F00-8860-1496-3138-8279A96664CC}"/>
              </a:ext>
            </a:extLst>
          </p:cNvPr>
          <p:cNvSpPr txBox="1"/>
          <p:nvPr/>
        </p:nvSpPr>
        <p:spPr>
          <a:xfrm>
            <a:off x="4417017" y="5708864"/>
            <a:ext cx="4129537" cy="369332"/>
          </a:xfrm>
          <a:prstGeom prst="rect">
            <a:avLst/>
          </a:prstGeom>
          <a:noFill/>
        </p:spPr>
        <p:txBody>
          <a:bodyPr wrap="square" rtlCol="0">
            <a:spAutoFit/>
          </a:bodyPr>
          <a:lstStyle/>
          <a:p>
            <a:r>
              <a:rPr kumimoji="1" lang="en-US" altLang="zh-TW" b="1" dirty="0">
                <a:solidFill>
                  <a:schemeClr val="bg1"/>
                </a:solidFill>
                <a:latin typeface="Noto Serif TC ExtraBold" panose="02020200000000000000" pitchFamily="18" charset="-128"/>
                <a:ea typeface="Noto Serif TC ExtraBold" panose="02020200000000000000" pitchFamily="18" charset="-128"/>
              </a:rPr>
              <a:t>Click “Google Maps Navigation”</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20" name="投影片編號版面配置區 19">
            <a:extLst>
              <a:ext uri="{FF2B5EF4-FFF2-40B4-BE49-F238E27FC236}">
                <a16:creationId xmlns:a16="http://schemas.microsoft.com/office/drawing/2014/main" id="{8F7AE899-69BE-C910-6E3B-360B3709154A}"/>
              </a:ext>
            </a:extLst>
          </p:cNvPr>
          <p:cNvSpPr>
            <a:spLocks noGrp="1"/>
          </p:cNvSpPr>
          <p:nvPr>
            <p:ph type="sldNum" sz="quarter" idx="12"/>
          </p:nvPr>
        </p:nvSpPr>
        <p:spPr/>
        <p:txBody>
          <a:bodyPr/>
          <a:lstStyle/>
          <a:p>
            <a:fld id="{F66883B1-9875-FF4C-AEEB-FA9021276C9A}" type="slidenum">
              <a:rPr kumimoji="1" lang="zh-TW" altLang="en-US" smtClean="0"/>
              <a:t>9</a:t>
            </a:fld>
            <a:endParaRPr kumimoji="1" lang="zh-TW" altLang="en-US"/>
          </a:p>
        </p:txBody>
      </p:sp>
      <p:sp>
        <p:nvSpPr>
          <p:cNvPr id="15" name="文字方塊 14">
            <a:extLst>
              <a:ext uri="{FF2B5EF4-FFF2-40B4-BE49-F238E27FC236}">
                <a16:creationId xmlns:a16="http://schemas.microsoft.com/office/drawing/2014/main" id="{1A7554FB-C56E-C86D-9251-CCE663149052}"/>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2468739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A562BBC3-CAD8-5346-0108-6BCAC196900A}"/>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4" name="矩形 3">
            <a:extLst>
              <a:ext uri="{FF2B5EF4-FFF2-40B4-BE49-F238E27FC236}">
                <a16:creationId xmlns:a16="http://schemas.microsoft.com/office/drawing/2014/main" id="{5C08E14B-956C-B6BE-79C0-16E47EA981F2}"/>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 name="矩形 7">
            <a:extLst>
              <a:ext uri="{FF2B5EF4-FFF2-40B4-BE49-F238E27FC236}">
                <a16:creationId xmlns:a16="http://schemas.microsoft.com/office/drawing/2014/main" id="{3F4818B1-AFE2-528C-50D3-59A57B15B954}"/>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9" name="橢圓 8">
            <a:extLst>
              <a:ext uri="{FF2B5EF4-FFF2-40B4-BE49-F238E27FC236}">
                <a16:creationId xmlns:a16="http://schemas.microsoft.com/office/drawing/2014/main" id="{B32CFA6E-EEA8-3EDE-4C3D-D71948104F80}"/>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0" name="圖片 9">
            <a:extLst>
              <a:ext uri="{FF2B5EF4-FFF2-40B4-BE49-F238E27FC236}">
                <a16:creationId xmlns:a16="http://schemas.microsoft.com/office/drawing/2014/main" id="{A0A93821-90B2-7066-60B5-F1907CCE0ACD}"/>
              </a:ext>
            </a:extLst>
          </p:cNvPr>
          <p:cNvPicPr>
            <a:picLocks noChangeAspect="1"/>
          </p:cNvPicPr>
          <p:nvPr/>
        </p:nvPicPr>
        <p:blipFill>
          <a:blip r:embed="rId4"/>
          <a:stretch>
            <a:fillRect/>
          </a:stretch>
        </p:blipFill>
        <p:spPr>
          <a:xfrm>
            <a:off x="370569" y="244142"/>
            <a:ext cx="520725" cy="520725"/>
          </a:xfrm>
          <a:prstGeom prst="rect">
            <a:avLst/>
          </a:prstGeom>
        </p:spPr>
      </p:pic>
      <p:sp>
        <p:nvSpPr>
          <p:cNvPr id="11" name="圓角矩形 10">
            <a:extLst>
              <a:ext uri="{FF2B5EF4-FFF2-40B4-BE49-F238E27FC236}">
                <a16:creationId xmlns:a16="http://schemas.microsoft.com/office/drawing/2014/main" id="{5E9C6FAF-F76B-6E58-53C0-FDF9FDA1A02F}"/>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2" name="圓角矩形 11">
            <a:extLst>
              <a:ext uri="{FF2B5EF4-FFF2-40B4-BE49-F238E27FC236}">
                <a16:creationId xmlns:a16="http://schemas.microsoft.com/office/drawing/2014/main" id="{3D750C8E-3D34-01B7-A102-FCD7E59E3471}"/>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59FDE321-E314-92E4-F813-D3F26647B4FE}"/>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4" name="圓角矩形 13">
            <a:extLst>
              <a:ext uri="{FF2B5EF4-FFF2-40B4-BE49-F238E27FC236}">
                <a16:creationId xmlns:a16="http://schemas.microsoft.com/office/drawing/2014/main" id="{A7BADDF6-620D-3120-6D3C-6933E1317A5E}"/>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5" name="圓角矩形 14">
            <a:extLst>
              <a:ext uri="{FF2B5EF4-FFF2-40B4-BE49-F238E27FC236}">
                <a16:creationId xmlns:a16="http://schemas.microsoft.com/office/drawing/2014/main" id="{D9B571B4-C8D9-7547-16E4-834260650EE6}"/>
              </a:ext>
            </a:extLst>
          </p:cNvPr>
          <p:cNvSpPr/>
          <p:nvPr/>
        </p:nvSpPr>
        <p:spPr>
          <a:xfrm>
            <a:off x="5934702" y="197530"/>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7" name="圖片 6" descr="一張含有 文字, 地圖, 螢幕擷取畫面, 地圖集 的圖片&#10;&#10;AI 產生的內容可能不正確。">
            <a:extLst>
              <a:ext uri="{FF2B5EF4-FFF2-40B4-BE49-F238E27FC236}">
                <a16:creationId xmlns:a16="http://schemas.microsoft.com/office/drawing/2014/main" id="{D4A4877F-D6FB-B429-A05E-E14976D408A1}"/>
              </a:ext>
            </a:extLst>
          </p:cNvPr>
          <p:cNvPicPr>
            <a:picLocks noChangeAspect="1"/>
          </p:cNvPicPr>
          <p:nvPr/>
        </p:nvPicPr>
        <p:blipFill>
          <a:blip r:embed="rId5"/>
          <a:stretch>
            <a:fillRect/>
          </a:stretch>
        </p:blipFill>
        <p:spPr>
          <a:xfrm>
            <a:off x="3495559" y="2457830"/>
            <a:ext cx="7391225" cy="4279130"/>
          </a:xfrm>
          <a:prstGeom prst="rect">
            <a:avLst/>
          </a:prstGeom>
        </p:spPr>
      </p:pic>
      <p:sp>
        <p:nvSpPr>
          <p:cNvPr id="5" name="投影片編號版面配置區 4">
            <a:extLst>
              <a:ext uri="{FF2B5EF4-FFF2-40B4-BE49-F238E27FC236}">
                <a16:creationId xmlns:a16="http://schemas.microsoft.com/office/drawing/2014/main" id="{51F83F63-A4CA-98EF-14F0-95BCB91CA9EF}"/>
              </a:ext>
            </a:extLst>
          </p:cNvPr>
          <p:cNvSpPr>
            <a:spLocks noGrp="1"/>
          </p:cNvSpPr>
          <p:nvPr>
            <p:ph type="sldNum" sz="quarter" idx="12"/>
          </p:nvPr>
        </p:nvSpPr>
        <p:spPr/>
        <p:txBody>
          <a:bodyPr/>
          <a:lstStyle/>
          <a:p>
            <a:fld id="{F66883B1-9875-FF4C-AEEB-FA9021276C9A}" type="slidenum">
              <a:rPr kumimoji="1" lang="zh-TW" altLang="en-US" smtClean="0"/>
              <a:t>10</a:t>
            </a:fld>
            <a:endParaRPr kumimoji="1" lang="zh-TW" altLang="en-US"/>
          </a:p>
        </p:txBody>
      </p:sp>
      <p:sp>
        <p:nvSpPr>
          <p:cNvPr id="17" name="圓角矩形 16">
            <a:extLst>
              <a:ext uri="{FF2B5EF4-FFF2-40B4-BE49-F238E27FC236}">
                <a16:creationId xmlns:a16="http://schemas.microsoft.com/office/drawing/2014/main" id="{958228D3-16A5-5ADC-9E16-32DBB97FB49B}"/>
              </a:ext>
            </a:extLst>
          </p:cNvPr>
          <p:cNvSpPr/>
          <p:nvPr/>
        </p:nvSpPr>
        <p:spPr>
          <a:xfrm>
            <a:off x="216932" y="2464975"/>
            <a:ext cx="8121112" cy="1255363"/>
          </a:xfrm>
          <a:prstGeom prst="round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 name="文字方塊 5">
            <a:extLst>
              <a:ext uri="{FF2B5EF4-FFF2-40B4-BE49-F238E27FC236}">
                <a16:creationId xmlns:a16="http://schemas.microsoft.com/office/drawing/2014/main" id="{4C285168-0C47-92C0-B9D1-1342F7A506E7}"/>
              </a:ext>
            </a:extLst>
          </p:cNvPr>
          <p:cNvSpPr txBox="1"/>
          <p:nvPr/>
        </p:nvSpPr>
        <p:spPr>
          <a:xfrm>
            <a:off x="433864" y="2464975"/>
            <a:ext cx="8009681" cy="1202252"/>
          </a:xfrm>
          <a:prstGeom prst="rect">
            <a:avLst/>
          </a:prstGeom>
          <a:noFill/>
        </p:spPr>
        <p:txBody>
          <a:bodyPr wrap="square" rtlCol="0">
            <a:spAutoFit/>
          </a:bodyPr>
          <a:lstStyle/>
          <a:p>
            <a:pPr>
              <a:lnSpc>
                <a:spcPct val="150000"/>
              </a:lnSpc>
            </a:pPr>
            <a:r>
              <a:rPr lang="en" altLang="zh-TW" b="1" dirty="0">
                <a:solidFill>
                  <a:schemeClr val="bg1"/>
                </a:solidFill>
                <a:latin typeface="Times New Roman" panose="02020603050405020304" pitchFamily="18" charset="0"/>
                <a:cs typeface="Times New Roman" panose="02020603050405020304" pitchFamily="18" charset="0"/>
              </a:rPr>
              <a:t>One-Click Navigation &amp; Route Planning</a:t>
            </a:r>
            <a:endParaRPr lang="en-US" altLang="zh-TW" b="1" dirty="0">
              <a:solidFill>
                <a:schemeClr val="bg1"/>
              </a:solidFill>
              <a:latin typeface="Times New Roman" panose="02020603050405020304" pitchFamily="18" charset="0"/>
              <a:cs typeface="Times New Roman" panose="02020603050405020304" pitchFamily="18" charset="0"/>
            </a:endParaRPr>
          </a:p>
          <a:p>
            <a:pPr>
              <a:lnSpc>
                <a:spcPct val="150000"/>
              </a:lnSpc>
            </a:pPr>
            <a:r>
              <a:rPr lang="en" altLang="zh-TW" sz="1600" b="1" dirty="0">
                <a:solidFill>
                  <a:schemeClr val="bg1"/>
                </a:solidFill>
                <a:latin typeface="Times New Roman" panose="02020603050405020304" pitchFamily="18" charset="0"/>
                <a:cs typeface="Times New Roman" panose="02020603050405020304" pitchFamily="18" charset="0"/>
              </a:rPr>
              <a:t>Deeply integrated with the Google Maps API, the system automatically plans the best route from the user's current location to the destination after clicking "Navigate".</a:t>
            </a:r>
          </a:p>
        </p:txBody>
      </p:sp>
      <p:sp>
        <p:nvSpPr>
          <p:cNvPr id="16" name="文字方塊 15">
            <a:extLst>
              <a:ext uri="{FF2B5EF4-FFF2-40B4-BE49-F238E27FC236}">
                <a16:creationId xmlns:a16="http://schemas.microsoft.com/office/drawing/2014/main" id="{17BF576B-A987-14E1-DD76-6DC2B380C877}"/>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3261322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圖片 16">
            <a:extLst>
              <a:ext uri="{FF2B5EF4-FFF2-40B4-BE49-F238E27FC236}">
                <a16:creationId xmlns:a16="http://schemas.microsoft.com/office/drawing/2014/main" id="{DA1CFC70-5745-8F2D-FF1D-8E795D363E99}"/>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18" name="矩形 17">
            <a:extLst>
              <a:ext uri="{FF2B5EF4-FFF2-40B4-BE49-F238E27FC236}">
                <a16:creationId xmlns:a16="http://schemas.microsoft.com/office/drawing/2014/main" id="{62910C9A-2565-D119-C424-3F8D7F6E31DB}"/>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 name="矩形 5">
            <a:extLst>
              <a:ext uri="{FF2B5EF4-FFF2-40B4-BE49-F238E27FC236}">
                <a16:creationId xmlns:a16="http://schemas.microsoft.com/office/drawing/2014/main" id="{7C079E12-2963-A9B6-6AEF-CC0703D2A81E}"/>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7" name="橢圓 6">
            <a:extLst>
              <a:ext uri="{FF2B5EF4-FFF2-40B4-BE49-F238E27FC236}">
                <a16:creationId xmlns:a16="http://schemas.microsoft.com/office/drawing/2014/main" id="{E24CEB14-B6E3-BC19-5DAB-E7809218410A}"/>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8" name="圖片 7">
            <a:extLst>
              <a:ext uri="{FF2B5EF4-FFF2-40B4-BE49-F238E27FC236}">
                <a16:creationId xmlns:a16="http://schemas.microsoft.com/office/drawing/2014/main" id="{004934EF-782C-DFAB-D7B6-FA03448B9EC2}"/>
              </a:ext>
            </a:extLst>
          </p:cNvPr>
          <p:cNvPicPr>
            <a:picLocks noChangeAspect="1"/>
          </p:cNvPicPr>
          <p:nvPr/>
        </p:nvPicPr>
        <p:blipFill>
          <a:blip r:embed="rId4"/>
          <a:stretch>
            <a:fillRect/>
          </a:stretch>
        </p:blipFill>
        <p:spPr>
          <a:xfrm>
            <a:off x="370569" y="244142"/>
            <a:ext cx="520725" cy="520725"/>
          </a:xfrm>
          <a:prstGeom prst="rect">
            <a:avLst/>
          </a:prstGeom>
        </p:spPr>
      </p:pic>
      <p:sp>
        <p:nvSpPr>
          <p:cNvPr id="9" name="圓角矩形 8">
            <a:extLst>
              <a:ext uri="{FF2B5EF4-FFF2-40B4-BE49-F238E27FC236}">
                <a16:creationId xmlns:a16="http://schemas.microsoft.com/office/drawing/2014/main" id="{35FCBF28-3356-A299-1C8A-48ECC563E643}"/>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0" name="圓角矩形 9">
            <a:extLst>
              <a:ext uri="{FF2B5EF4-FFF2-40B4-BE49-F238E27FC236}">
                <a16:creationId xmlns:a16="http://schemas.microsoft.com/office/drawing/2014/main" id="{322E69F3-BDA0-E0EB-0931-63FD4ECB95A3}"/>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5618EBF4-C18E-63C7-474B-7BA0C955F740}"/>
              </a:ext>
            </a:extLst>
          </p:cNvPr>
          <p:cNvSpPr/>
          <p:nvPr/>
        </p:nvSpPr>
        <p:spPr>
          <a:xfrm>
            <a:off x="7958451"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2" name="圓角矩形 11">
            <a:extLst>
              <a:ext uri="{FF2B5EF4-FFF2-40B4-BE49-F238E27FC236}">
                <a16:creationId xmlns:a16="http://schemas.microsoft.com/office/drawing/2014/main" id="{14EBB1C5-B1C0-7778-A0DF-812EB47DF428}"/>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A88ECABD-1226-0FBF-BF88-4DFBF090235D}"/>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5" name="圖片 4" descr="一張含有 文字, 螢幕擷取畫面, 軟體, 網頁 的圖片&#10;&#10;AI 產生的內容可能不正確。">
            <a:extLst>
              <a:ext uri="{FF2B5EF4-FFF2-40B4-BE49-F238E27FC236}">
                <a16:creationId xmlns:a16="http://schemas.microsoft.com/office/drawing/2014/main" id="{0C78B213-5B4D-4E59-11B3-0F689481CF01}"/>
              </a:ext>
            </a:extLst>
          </p:cNvPr>
          <p:cNvPicPr>
            <a:picLocks noChangeAspect="1"/>
          </p:cNvPicPr>
          <p:nvPr/>
        </p:nvPicPr>
        <p:blipFill>
          <a:blip r:embed="rId5"/>
          <a:stretch>
            <a:fillRect/>
          </a:stretch>
        </p:blipFill>
        <p:spPr>
          <a:xfrm>
            <a:off x="3415131" y="2380063"/>
            <a:ext cx="7552081" cy="4218087"/>
          </a:xfrm>
          <a:prstGeom prst="rect">
            <a:avLst/>
          </a:prstGeom>
        </p:spPr>
      </p:pic>
      <p:sp>
        <p:nvSpPr>
          <p:cNvPr id="4" name="文字方塊 3">
            <a:extLst>
              <a:ext uri="{FF2B5EF4-FFF2-40B4-BE49-F238E27FC236}">
                <a16:creationId xmlns:a16="http://schemas.microsoft.com/office/drawing/2014/main" id="{C93A2BFA-A4F2-4B8C-2C5D-9F5D9A2D98CC}"/>
              </a:ext>
            </a:extLst>
          </p:cNvPr>
          <p:cNvSpPr txBox="1"/>
          <p:nvPr/>
        </p:nvSpPr>
        <p:spPr>
          <a:xfrm>
            <a:off x="6096000" y="3797361"/>
            <a:ext cx="5721966" cy="923330"/>
          </a:xfrm>
          <a:prstGeom prst="rect">
            <a:avLst/>
          </a:prstGeom>
          <a:noFill/>
        </p:spPr>
        <p:txBody>
          <a:bodyPr wrap="square" rtlCol="0">
            <a:spAutoFit/>
          </a:bodyPr>
          <a:lstStyle/>
          <a:p>
            <a:r>
              <a:rPr kumimoji="1" lang="en" altLang="zh-TW" b="1" dirty="0">
                <a:solidFill>
                  <a:srgbClr val="FDA39F"/>
                </a:solidFill>
                <a:latin typeface="Noto Serif TC ExtraBold" panose="02020200000000000000" pitchFamily="18" charset="-128"/>
                <a:ea typeface="Noto Serif TC ExtraBold" panose="02020200000000000000" pitchFamily="18" charset="-128"/>
              </a:rPr>
              <a:t>Quick Explore Options</a:t>
            </a:r>
          </a:p>
          <a:p>
            <a:r>
              <a:rPr kumimoji="1" lang="en" altLang="zh-TW" b="1" dirty="0">
                <a:solidFill>
                  <a:srgbClr val="FDA39F"/>
                </a:solidFill>
                <a:latin typeface="Noto Serif TC ExtraBold" panose="02020200000000000000" pitchFamily="18" charset="-128"/>
                <a:ea typeface="Noto Serif TC ExtraBold" panose="02020200000000000000" pitchFamily="18" charset="-128"/>
              </a:rPr>
              <a:t>To guide the user, we provide a series of preset topic buttons.</a:t>
            </a:r>
            <a:endParaRPr kumimoji="1" lang="zh-TW" altLang="en-US" b="1" dirty="0">
              <a:solidFill>
                <a:srgbClr val="FDA39F"/>
              </a:solidFill>
              <a:latin typeface="Noto Serif TC ExtraBold" panose="02020200000000000000" pitchFamily="18" charset="-128"/>
              <a:ea typeface="Noto Serif TC ExtraBold" panose="02020200000000000000" pitchFamily="18" charset="-128"/>
            </a:endParaRPr>
          </a:p>
        </p:txBody>
      </p:sp>
      <p:sp>
        <p:nvSpPr>
          <p:cNvPr id="16" name="圓角矩形 15">
            <a:extLst>
              <a:ext uri="{FF2B5EF4-FFF2-40B4-BE49-F238E27FC236}">
                <a16:creationId xmlns:a16="http://schemas.microsoft.com/office/drawing/2014/main" id="{25FF1C9E-B1E3-0B40-E47C-3763AF95E081}"/>
              </a:ext>
            </a:extLst>
          </p:cNvPr>
          <p:cNvSpPr/>
          <p:nvPr/>
        </p:nvSpPr>
        <p:spPr>
          <a:xfrm>
            <a:off x="3327204" y="2803357"/>
            <a:ext cx="7753880" cy="878305"/>
          </a:xfrm>
          <a:prstGeom prst="roundRect">
            <a:avLst/>
          </a:prstGeom>
          <a:noFill/>
          <a:ln w="38100">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9" name="投影片編號版面配置區 18">
            <a:extLst>
              <a:ext uri="{FF2B5EF4-FFF2-40B4-BE49-F238E27FC236}">
                <a16:creationId xmlns:a16="http://schemas.microsoft.com/office/drawing/2014/main" id="{E266FE1B-C23F-88DD-66F3-AA335629D91A}"/>
              </a:ext>
            </a:extLst>
          </p:cNvPr>
          <p:cNvSpPr>
            <a:spLocks noGrp="1"/>
          </p:cNvSpPr>
          <p:nvPr>
            <p:ph type="sldNum" sz="quarter" idx="12"/>
          </p:nvPr>
        </p:nvSpPr>
        <p:spPr/>
        <p:txBody>
          <a:bodyPr/>
          <a:lstStyle/>
          <a:p>
            <a:fld id="{F66883B1-9875-FF4C-AEEB-FA9021276C9A}" type="slidenum">
              <a:rPr kumimoji="1" lang="zh-TW" altLang="en-US" smtClean="0"/>
              <a:t>11</a:t>
            </a:fld>
            <a:endParaRPr kumimoji="1" lang="zh-TW" altLang="en-US"/>
          </a:p>
        </p:txBody>
      </p:sp>
      <p:sp>
        <p:nvSpPr>
          <p:cNvPr id="3" name="文字方塊 2">
            <a:extLst>
              <a:ext uri="{FF2B5EF4-FFF2-40B4-BE49-F238E27FC236}">
                <a16:creationId xmlns:a16="http://schemas.microsoft.com/office/drawing/2014/main" id="{D5DED8A1-700F-26E3-B946-AFD8506FE830}"/>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623435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圖片 17">
            <a:extLst>
              <a:ext uri="{FF2B5EF4-FFF2-40B4-BE49-F238E27FC236}">
                <a16:creationId xmlns:a16="http://schemas.microsoft.com/office/drawing/2014/main" id="{1E9233A3-2DD1-DD46-C4BF-68491974365A}"/>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19" name="矩形 18">
            <a:extLst>
              <a:ext uri="{FF2B5EF4-FFF2-40B4-BE49-F238E27FC236}">
                <a16:creationId xmlns:a16="http://schemas.microsoft.com/office/drawing/2014/main" id="{CEC74FAA-205D-A708-1A42-B1BEFBA20E2F}"/>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 name="矩形 5">
            <a:extLst>
              <a:ext uri="{FF2B5EF4-FFF2-40B4-BE49-F238E27FC236}">
                <a16:creationId xmlns:a16="http://schemas.microsoft.com/office/drawing/2014/main" id="{4C750AB8-02EB-DCA7-797B-E71C7151D59A}"/>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7" name="橢圓 6">
            <a:extLst>
              <a:ext uri="{FF2B5EF4-FFF2-40B4-BE49-F238E27FC236}">
                <a16:creationId xmlns:a16="http://schemas.microsoft.com/office/drawing/2014/main" id="{D91A3D2C-01BA-71A3-DDE0-5E0CA8934553}"/>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8" name="圖片 7">
            <a:extLst>
              <a:ext uri="{FF2B5EF4-FFF2-40B4-BE49-F238E27FC236}">
                <a16:creationId xmlns:a16="http://schemas.microsoft.com/office/drawing/2014/main" id="{C25F1E7B-0298-F654-C9DB-0D78BDE1B339}"/>
              </a:ext>
            </a:extLst>
          </p:cNvPr>
          <p:cNvPicPr>
            <a:picLocks noChangeAspect="1"/>
          </p:cNvPicPr>
          <p:nvPr/>
        </p:nvPicPr>
        <p:blipFill>
          <a:blip r:embed="rId4"/>
          <a:stretch>
            <a:fillRect/>
          </a:stretch>
        </p:blipFill>
        <p:spPr>
          <a:xfrm>
            <a:off x="370569" y="244142"/>
            <a:ext cx="520725" cy="520725"/>
          </a:xfrm>
          <a:prstGeom prst="rect">
            <a:avLst/>
          </a:prstGeom>
        </p:spPr>
      </p:pic>
      <p:sp>
        <p:nvSpPr>
          <p:cNvPr id="9" name="圓角矩形 8">
            <a:extLst>
              <a:ext uri="{FF2B5EF4-FFF2-40B4-BE49-F238E27FC236}">
                <a16:creationId xmlns:a16="http://schemas.microsoft.com/office/drawing/2014/main" id="{25B6B1AA-63C7-C5A9-1D3A-D4D4661FA953}"/>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0" name="圓角矩形 9">
            <a:extLst>
              <a:ext uri="{FF2B5EF4-FFF2-40B4-BE49-F238E27FC236}">
                <a16:creationId xmlns:a16="http://schemas.microsoft.com/office/drawing/2014/main" id="{89C33E97-2F28-1871-BB33-3067AEE74C61}"/>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4B8EE409-CB5E-886D-4DE3-E3F6E4D95DC5}"/>
              </a:ext>
            </a:extLst>
          </p:cNvPr>
          <p:cNvSpPr/>
          <p:nvPr/>
        </p:nvSpPr>
        <p:spPr>
          <a:xfrm>
            <a:off x="7958451"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2" name="圓角矩形 11">
            <a:extLst>
              <a:ext uri="{FF2B5EF4-FFF2-40B4-BE49-F238E27FC236}">
                <a16:creationId xmlns:a16="http://schemas.microsoft.com/office/drawing/2014/main" id="{3E78B21F-E5F2-B1F1-A06B-9FEBBD3CC5C1}"/>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020B6272-4397-9A45-F26F-05BBC696F598}"/>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5" name="圖片 4" descr="一張含有 文字, 螢幕擷取畫面, 軟體, 網頁 的圖片&#10;&#10;AI 產生的內容可能不正確。">
            <a:extLst>
              <a:ext uri="{FF2B5EF4-FFF2-40B4-BE49-F238E27FC236}">
                <a16:creationId xmlns:a16="http://schemas.microsoft.com/office/drawing/2014/main" id="{812119C6-C00D-3809-529C-55C162FC4E5F}"/>
              </a:ext>
            </a:extLst>
          </p:cNvPr>
          <p:cNvPicPr>
            <a:picLocks noChangeAspect="1"/>
          </p:cNvPicPr>
          <p:nvPr/>
        </p:nvPicPr>
        <p:blipFill>
          <a:blip r:embed="rId5"/>
          <a:stretch>
            <a:fillRect/>
          </a:stretch>
        </p:blipFill>
        <p:spPr>
          <a:xfrm>
            <a:off x="3425847" y="2380798"/>
            <a:ext cx="7547211" cy="4216618"/>
          </a:xfrm>
          <a:prstGeom prst="rect">
            <a:avLst/>
          </a:prstGeom>
        </p:spPr>
      </p:pic>
      <p:sp>
        <p:nvSpPr>
          <p:cNvPr id="4" name="圓角矩形 3">
            <a:extLst>
              <a:ext uri="{FF2B5EF4-FFF2-40B4-BE49-F238E27FC236}">
                <a16:creationId xmlns:a16="http://schemas.microsoft.com/office/drawing/2014/main" id="{5DE734AC-EFB6-2164-453E-E28E3BAD2DAC}"/>
              </a:ext>
            </a:extLst>
          </p:cNvPr>
          <p:cNvSpPr/>
          <p:nvPr/>
        </p:nvSpPr>
        <p:spPr>
          <a:xfrm>
            <a:off x="8999620" y="2803357"/>
            <a:ext cx="2081463" cy="878305"/>
          </a:xfrm>
          <a:prstGeom prst="roundRect">
            <a:avLst/>
          </a:prstGeom>
          <a:noFill/>
          <a:ln w="38100">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文字方塊 15">
            <a:extLst>
              <a:ext uri="{FF2B5EF4-FFF2-40B4-BE49-F238E27FC236}">
                <a16:creationId xmlns:a16="http://schemas.microsoft.com/office/drawing/2014/main" id="{5C92FFF1-D9C1-D9C4-D7BA-8D046410884E}"/>
              </a:ext>
            </a:extLst>
          </p:cNvPr>
          <p:cNvSpPr txBox="1"/>
          <p:nvPr/>
        </p:nvSpPr>
        <p:spPr>
          <a:xfrm>
            <a:off x="551612" y="5987699"/>
            <a:ext cx="1334661" cy="369332"/>
          </a:xfrm>
          <a:prstGeom prst="rect">
            <a:avLst/>
          </a:prstGeom>
          <a:noFill/>
        </p:spPr>
        <p:txBody>
          <a:bodyPr wrap="none" rtlCol="0">
            <a:spAutoFit/>
          </a:bodyPr>
          <a:lstStyle/>
          <a:p>
            <a:r>
              <a:rPr lang="en" altLang="zh-TW" b="1" dirty="0">
                <a:solidFill>
                  <a:schemeClr val="bg1">
                    <a:lumMod val="50000"/>
                  </a:schemeClr>
                </a:solidFill>
                <a:latin typeface="Times New Roman" panose="02020603050405020304" pitchFamily="18" charset="0"/>
                <a:cs typeface="Times New Roman" panose="02020603050405020304" pitchFamily="18" charset="0"/>
              </a:rPr>
              <a:t>ChromaDB</a:t>
            </a:r>
            <a:endParaRPr kumimoji="1" lang="zh-TW" altLang="en-US" dirty="0">
              <a:solidFill>
                <a:schemeClr val="bg1">
                  <a:lumMod val="50000"/>
                </a:schemeClr>
              </a:solidFill>
              <a:latin typeface="Times New Roman" panose="02020603050405020304" pitchFamily="18" charset="0"/>
              <a:cs typeface="Times New Roman" panose="02020603050405020304" pitchFamily="18" charset="0"/>
            </a:endParaRPr>
          </a:p>
        </p:txBody>
      </p:sp>
      <p:pic>
        <p:nvPicPr>
          <p:cNvPr id="17" name="Picture 8" descr="Chroma icon - Free Download PNG &amp; SVG | Streamline">
            <a:extLst>
              <a:ext uri="{FF2B5EF4-FFF2-40B4-BE49-F238E27FC236}">
                <a16:creationId xmlns:a16="http://schemas.microsoft.com/office/drawing/2014/main" id="{16533924-3907-7591-1257-956B75536C0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8942" y="5162792"/>
            <a:ext cx="900000" cy="900000"/>
          </a:xfrm>
          <a:prstGeom prst="rect">
            <a:avLst/>
          </a:prstGeom>
          <a:noFill/>
          <a:extLst>
            <a:ext uri="{909E8E84-426E-40DD-AFC4-6F175D3DCCD1}">
              <a14:hiddenFill xmlns:a14="http://schemas.microsoft.com/office/drawing/2010/main">
                <a:solidFill>
                  <a:srgbClr val="FFFFFF"/>
                </a:solidFill>
              </a14:hiddenFill>
            </a:ext>
          </a:extLst>
        </p:spPr>
      </p:pic>
      <p:sp>
        <p:nvSpPr>
          <p:cNvPr id="21" name="投影片編號版面配置區 20">
            <a:extLst>
              <a:ext uri="{FF2B5EF4-FFF2-40B4-BE49-F238E27FC236}">
                <a16:creationId xmlns:a16="http://schemas.microsoft.com/office/drawing/2014/main" id="{BB6360C9-4FF5-0C66-D61F-91C5071DED19}"/>
              </a:ext>
            </a:extLst>
          </p:cNvPr>
          <p:cNvSpPr>
            <a:spLocks noGrp="1"/>
          </p:cNvSpPr>
          <p:nvPr>
            <p:ph type="sldNum" sz="quarter" idx="12"/>
          </p:nvPr>
        </p:nvSpPr>
        <p:spPr/>
        <p:txBody>
          <a:bodyPr/>
          <a:lstStyle/>
          <a:p>
            <a:fld id="{F66883B1-9875-FF4C-AEEB-FA9021276C9A}" type="slidenum">
              <a:rPr kumimoji="1" lang="zh-TW" altLang="en-US" smtClean="0"/>
              <a:t>12</a:t>
            </a:fld>
            <a:endParaRPr kumimoji="1" lang="zh-TW" altLang="en-US"/>
          </a:p>
        </p:txBody>
      </p:sp>
      <p:cxnSp>
        <p:nvCxnSpPr>
          <p:cNvPr id="23" name="直線箭頭接點 22">
            <a:extLst>
              <a:ext uri="{FF2B5EF4-FFF2-40B4-BE49-F238E27FC236}">
                <a16:creationId xmlns:a16="http://schemas.microsoft.com/office/drawing/2014/main" id="{498286DA-5ADF-0CFC-D7A8-73ED609F9FFA}"/>
              </a:ext>
            </a:extLst>
          </p:cNvPr>
          <p:cNvCxnSpPr/>
          <p:nvPr/>
        </p:nvCxnSpPr>
        <p:spPr>
          <a:xfrm flipH="1">
            <a:off x="1999281" y="5656881"/>
            <a:ext cx="1195332" cy="0"/>
          </a:xfrm>
          <a:prstGeom prst="straightConnector1">
            <a:avLst/>
          </a:prstGeom>
          <a:ln w="38100">
            <a:solidFill>
              <a:schemeClr val="accent5"/>
            </a:solidFill>
            <a:headEnd type="arrow"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4" name="直線箭頭接點 23">
            <a:extLst>
              <a:ext uri="{FF2B5EF4-FFF2-40B4-BE49-F238E27FC236}">
                <a16:creationId xmlns:a16="http://schemas.microsoft.com/office/drawing/2014/main" id="{1EC5F4CD-5866-CA6F-426F-BE3D0807BBA9}"/>
              </a:ext>
            </a:extLst>
          </p:cNvPr>
          <p:cNvCxnSpPr/>
          <p:nvPr/>
        </p:nvCxnSpPr>
        <p:spPr>
          <a:xfrm flipH="1">
            <a:off x="1999281" y="5985116"/>
            <a:ext cx="1195332" cy="0"/>
          </a:xfrm>
          <a:prstGeom prst="straightConnector1">
            <a:avLst/>
          </a:prstGeom>
          <a:ln w="38100">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25" name="文字方塊 24">
            <a:extLst>
              <a:ext uri="{FF2B5EF4-FFF2-40B4-BE49-F238E27FC236}">
                <a16:creationId xmlns:a16="http://schemas.microsoft.com/office/drawing/2014/main" id="{CFD5A89F-7FBD-9DF0-72F8-4101AEBA0D8C}"/>
              </a:ext>
            </a:extLst>
          </p:cNvPr>
          <p:cNvSpPr txBox="1"/>
          <p:nvPr/>
        </p:nvSpPr>
        <p:spPr>
          <a:xfrm>
            <a:off x="370569" y="4721565"/>
            <a:ext cx="6100010" cy="584775"/>
          </a:xfrm>
          <a:prstGeom prst="rect">
            <a:avLst/>
          </a:prstGeom>
          <a:noFill/>
        </p:spPr>
        <p:txBody>
          <a:bodyPr wrap="square" rtlCol="0">
            <a:spAutoFit/>
          </a:bodyPr>
          <a:lstStyle/>
          <a:p>
            <a:r>
              <a:rPr kumimoji="1" lang="en" altLang="zh-TW" sz="1600" b="1" dirty="0">
                <a:solidFill>
                  <a:schemeClr val="accent5"/>
                </a:solidFill>
                <a:latin typeface="Noto Serif TC ExtraBold" panose="02020200000000000000" pitchFamily="18" charset="-128"/>
                <a:ea typeface="Noto Serif TC ExtraBold" panose="02020200000000000000" pitchFamily="18" charset="-128"/>
              </a:rPr>
              <a:t>Once submitted, the system quickly searches ChromaDB to retrieve the most relevant local information. </a:t>
            </a:r>
            <a:endParaRPr kumimoji="1" lang="zh-TW" altLang="en-US" sz="1600" b="1" dirty="0">
              <a:solidFill>
                <a:schemeClr val="accent5"/>
              </a:solidFill>
              <a:latin typeface="Noto Serif TC ExtraBold" panose="02020200000000000000" pitchFamily="18" charset="-128"/>
              <a:ea typeface="Noto Serif TC ExtraBold" panose="02020200000000000000" pitchFamily="18" charset="-128"/>
            </a:endParaRPr>
          </a:p>
        </p:txBody>
      </p:sp>
      <p:sp>
        <p:nvSpPr>
          <p:cNvPr id="26" name="文字方塊 25">
            <a:extLst>
              <a:ext uri="{FF2B5EF4-FFF2-40B4-BE49-F238E27FC236}">
                <a16:creationId xmlns:a16="http://schemas.microsoft.com/office/drawing/2014/main" id="{E75E863A-CAB5-0C77-6C39-4EFEE1295C66}"/>
              </a:ext>
            </a:extLst>
          </p:cNvPr>
          <p:cNvSpPr txBox="1"/>
          <p:nvPr/>
        </p:nvSpPr>
        <p:spPr>
          <a:xfrm>
            <a:off x="6096000" y="3705024"/>
            <a:ext cx="5034095" cy="923330"/>
          </a:xfrm>
          <a:prstGeom prst="rect">
            <a:avLst/>
          </a:prstGeom>
          <a:noFill/>
        </p:spPr>
        <p:txBody>
          <a:bodyPr wrap="square" rtlCol="0">
            <a:spAutoFit/>
          </a:bodyPr>
          <a:lstStyle/>
          <a:p>
            <a:r>
              <a:rPr lang="en" altLang="zh-TW" b="1" dirty="0">
                <a:solidFill>
                  <a:srgbClr val="FDA39F"/>
                </a:solidFill>
                <a:latin typeface="Times New Roman" panose="02020603050405020304" pitchFamily="18" charset="0"/>
                <a:cs typeface="Times New Roman" panose="02020603050405020304" pitchFamily="18" charset="0"/>
              </a:rPr>
              <a:t>“Fukui Transportation” as an example</a:t>
            </a:r>
            <a:r>
              <a:rPr lang="zh-TW" altLang="en-US" b="1" dirty="0">
                <a:solidFill>
                  <a:srgbClr val="FDA39F"/>
                </a:solidFill>
                <a:latin typeface="Times New Roman" panose="02020603050405020304" pitchFamily="18" charset="0"/>
                <a:cs typeface="Times New Roman" panose="02020603050405020304" pitchFamily="18" charset="0"/>
              </a:rPr>
              <a:t>：</a:t>
            </a:r>
            <a:endParaRPr lang="en" altLang="zh-TW" b="1" dirty="0">
              <a:solidFill>
                <a:srgbClr val="FDA39F"/>
              </a:solidFill>
              <a:latin typeface="Times New Roman" panose="02020603050405020304" pitchFamily="18" charset="0"/>
              <a:cs typeface="Times New Roman" panose="02020603050405020304" pitchFamily="18" charset="0"/>
            </a:endParaRPr>
          </a:p>
          <a:p>
            <a:r>
              <a:rPr lang="en" altLang="zh-TW" b="1" dirty="0">
                <a:solidFill>
                  <a:srgbClr val="FDA39F"/>
                </a:solidFill>
                <a:latin typeface="Times New Roman" panose="02020603050405020304" pitchFamily="18" charset="0"/>
                <a:cs typeface="Times New Roman" panose="02020603050405020304" pitchFamily="18" charset="0"/>
              </a:rPr>
              <a:t>A corresponding question is auto-generated after clicking the quick button. </a:t>
            </a:r>
            <a:endParaRPr kumimoji="1" lang="zh-TW" altLang="en-US" b="1" dirty="0">
              <a:solidFill>
                <a:srgbClr val="FDA39F"/>
              </a:solidFill>
              <a:latin typeface="Times New Roman" panose="02020603050405020304" pitchFamily="18" charset="0"/>
              <a:cs typeface="Times New Roman" panose="02020603050405020304" pitchFamily="18" charset="0"/>
            </a:endParaRPr>
          </a:p>
        </p:txBody>
      </p:sp>
      <p:sp>
        <p:nvSpPr>
          <p:cNvPr id="2" name="文字方塊 1">
            <a:extLst>
              <a:ext uri="{FF2B5EF4-FFF2-40B4-BE49-F238E27FC236}">
                <a16:creationId xmlns:a16="http://schemas.microsoft.com/office/drawing/2014/main" id="{3D33905D-06F9-121A-1C8C-6CBA2B744883}"/>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39773968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701DE27E-080A-7F01-9C7E-6E486D80434D}"/>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8" name="矩形 7">
            <a:extLst>
              <a:ext uri="{FF2B5EF4-FFF2-40B4-BE49-F238E27FC236}">
                <a16:creationId xmlns:a16="http://schemas.microsoft.com/office/drawing/2014/main" id="{E81E01A3-0B77-5D82-5400-8710DE4F1CD0}"/>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矩形 9">
            <a:extLst>
              <a:ext uri="{FF2B5EF4-FFF2-40B4-BE49-F238E27FC236}">
                <a16:creationId xmlns:a16="http://schemas.microsoft.com/office/drawing/2014/main" id="{A58C51F6-AE5F-DB43-0C99-A2EC1DE698DC}"/>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橢圓 10">
            <a:extLst>
              <a:ext uri="{FF2B5EF4-FFF2-40B4-BE49-F238E27FC236}">
                <a16:creationId xmlns:a16="http://schemas.microsoft.com/office/drawing/2014/main" id="{2337C20F-52E7-D97C-614B-FBA8C9CA43DB}"/>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2" name="圖片 11">
            <a:extLst>
              <a:ext uri="{FF2B5EF4-FFF2-40B4-BE49-F238E27FC236}">
                <a16:creationId xmlns:a16="http://schemas.microsoft.com/office/drawing/2014/main" id="{5C52499A-29DB-7035-187C-8DA652CD27EF}"/>
              </a:ext>
            </a:extLst>
          </p:cNvPr>
          <p:cNvPicPr>
            <a:picLocks noChangeAspect="1"/>
          </p:cNvPicPr>
          <p:nvPr/>
        </p:nvPicPr>
        <p:blipFill>
          <a:blip r:embed="rId4"/>
          <a:stretch>
            <a:fillRect/>
          </a:stretch>
        </p:blipFill>
        <p:spPr>
          <a:xfrm>
            <a:off x="370569" y="244142"/>
            <a:ext cx="520725" cy="520725"/>
          </a:xfrm>
          <a:prstGeom prst="rect">
            <a:avLst/>
          </a:prstGeom>
        </p:spPr>
      </p:pic>
      <p:sp>
        <p:nvSpPr>
          <p:cNvPr id="13" name="圓角矩形 12">
            <a:extLst>
              <a:ext uri="{FF2B5EF4-FFF2-40B4-BE49-F238E27FC236}">
                <a16:creationId xmlns:a16="http://schemas.microsoft.com/office/drawing/2014/main" id="{F5304558-8449-BF28-A26A-DA19CD694BFB}"/>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4" name="圓角矩形 13">
            <a:extLst>
              <a:ext uri="{FF2B5EF4-FFF2-40B4-BE49-F238E27FC236}">
                <a16:creationId xmlns:a16="http://schemas.microsoft.com/office/drawing/2014/main" id="{D88339F4-2DF2-0BCA-0431-B80207C09063}"/>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5" name="圓角矩形 14">
            <a:extLst>
              <a:ext uri="{FF2B5EF4-FFF2-40B4-BE49-F238E27FC236}">
                <a16:creationId xmlns:a16="http://schemas.microsoft.com/office/drawing/2014/main" id="{F8B5024B-1B44-CEF5-CB73-F5C1AFE4B55A}"/>
              </a:ext>
            </a:extLst>
          </p:cNvPr>
          <p:cNvSpPr/>
          <p:nvPr/>
        </p:nvSpPr>
        <p:spPr>
          <a:xfrm>
            <a:off x="7958451"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6" name="圓角矩形 15">
            <a:extLst>
              <a:ext uri="{FF2B5EF4-FFF2-40B4-BE49-F238E27FC236}">
                <a16:creationId xmlns:a16="http://schemas.microsoft.com/office/drawing/2014/main" id="{54CCA4DF-8E57-08BA-9BAF-7676D513F566}"/>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7" name="圓角矩形 16">
            <a:extLst>
              <a:ext uri="{FF2B5EF4-FFF2-40B4-BE49-F238E27FC236}">
                <a16:creationId xmlns:a16="http://schemas.microsoft.com/office/drawing/2014/main" id="{24C11F57-A434-FA43-673C-738FF7E8EA31}"/>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21" name="圖片 20" descr="一張含有 文字, 螢幕擷取畫面, 網頁, 軟體 的圖片&#10;&#10;AI 產生的內容可能不正確。">
            <a:extLst>
              <a:ext uri="{FF2B5EF4-FFF2-40B4-BE49-F238E27FC236}">
                <a16:creationId xmlns:a16="http://schemas.microsoft.com/office/drawing/2014/main" id="{CF429D10-285C-7E60-56F3-E9637F8C9537}"/>
              </a:ext>
            </a:extLst>
          </p:cNvPr>
          <p:cNvPicPr>
            <a:picLocks noChangeAspect="1"/>
          </p:cNvPicPr>
          <p:nvPr/>
        </p:nvPicPr>
        <p:blipFill>
          <a:blip r:embed="rId5"/>
          <a:stretch>
            <a:fillRect/>
          </a:stretch>
        </p:blipFill>
        <p:spPr>
          <a:xfrm>
            <a:off x="3444830" y="2481385"/>
            <a:ext cx="7492681" cy="4015443"/>
          </a:xfrm>
          <a:prstGeom prst="rect">
            <a:avLst/>
          </a:prstGeom>
        </p:spPr>
      </p:pic>
      <p:sp>
        <p:nvSpPr>
          <p:cNvPr id="2" name="圓角矩形 1">
            <a:extLst>
              <a:ext uri="{FF2B5EF4-FFF2-40B4-BE49-F238E27FC236}">
                <a16:creationId xmlns:a16="http://schemas.microsoft.com/office/drawing/2014/main" id="{598F0981-7D9D-C8AD-28D6-56B4B3A4095D}"/>
              </a:ext>
            </a:extLst>
          </p:cNvPr>
          <p:cNvSpPr/>
          <p:nvPr/>
        </p:nvSpPr>
        <p:spPr>
          <a:xfrm>
            <a:off x="171295" y="2126357"/>
            <a:ext cx="10449280" cy="1546239"/>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C97B80C9-A858-EA0B-E55A-E06CAFEFBC87}"/>
              </a:ext>
            </a:extLst>
          </p:cNvPr>
          <p:cNvSpPr txBox="1"/>
          <p:nvPr/>
        </p:nvSpPr>
        <p:spPr>
          <a:xfrm>
            <a:off x="317237" y="2211692"/>
            <a:ext cx="12023650" cy="1290097"/>
          </a:xfrm>
          <a:prstGeom prst="rect">
            <a:avLst/>
          </a:prstGeom>
          <a:noFill/>
        </p:spPr>
        <p:txBody>
          <a:bodyPr wrap="square" rtlCol="0">
            <a:spAutoFit/>
          </a:bodyPr>
          <a:lstStyle/>
          <a:p>
            <a:pPr>
              <a:lnSpc>
                <a:spcPct val="150000"/>
              </a:lnSpc>
            </a:pPr>
            <a:r>
              <a:rPr kumimoji="1" lang="en" altLang="zh-TW" b="1" dirty="0">
                <a:solidFill>
                  <a:schemeClr val="bg1"/>
                </a:solidFill>
                <a:latin typeface="Noto Serif TC ExtraBold" panose="02020200000000000000" pitchFamily="18" charset="-128"/>
                <a:ea typeface="Noto Serif TC ExtraBold" panose="02020200000000000000" pitchFamily="18" charset="-128"/>
              </a:rPr>
              <a:t>AI Response Generation &amp; Polishing   </a:t>
            </a:r>
          </a:p>
          <a:p>
            <a:pPr marL="285750" indent="-285750">
              <a:lnSpc>
                <a:spcPct val="150000"/>
              </a:lnSpc>
              <a:buFont typeface="Arial" panose="020B0604020202020204" pitchFamily="34" charset="0"/>
              <a:buChar char="•"/>
            </a:pPr>
            <a:r>
              <a:rPr kumimoji="1" lang="en" altLang="zh-TW" b="1" dirty="0">
                <a:solidFill>
                  <a:schemeClr val="bg1"/>
                </a:solidFill>
                <a:latin typeface="Noto Serif TC ExtraBold" panose="02020200000000000000" pitchFamily="18" charset="-128"/>
                <a:ea typeface="Noto Serif TC ExtraBold" panose="02020200000000000000" pitchFamily="18" charset="-128"/>
              </a:rPr>
              <a:t>Polishing Process: Using a GPT model for  response better organization and clarity. </a:t>
            </a:r>
          </a:p>
          <a:p>
            <a:pPr marL="285750" indent="-285750">
              <a:lnSpc>
                <a:spcPct val="150000"/>
              </a:lnSpc>
              <a:buFont typeface="Arial" panose="020B0604020202020204" pitchFamily="34" charset="0"/>
              <a:buChar char="•"/>
            </a:pPr>
            <a:r>
              <a:rPr kumimoji="1" lang="en" altLang="zh-TW" b="1" dirty="0">
                <a:solidFill>
                  <a:schemeClr val="bg1"/>
                </a:solidFill>
                <a:latin typeface="Noto Serif TC ExtraBold" panose="02020200000000000000" pitchFamily="18" charset="-128"/>
                <a:ea typeface="Noto Serif TC ExtraBold" panose="02020200000000000000" pitchFamily="18" charset="-128"/>
              </a:rPr>
              <a:t>Role-Playing: The AI assumes the role of a “professional tour guide”.</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4" name="圓角矩形 3">
            <a:extLst>
              <a:ext uri="{FF2B5EF4-FFF2-40B4-BE49-F238E27FC236}">
                <a16:creationId xmlns:a16="http://schemas.microsoft.com/office/drawing/2014/main" id="{2E2C5C90-570A-9C0A-98F2-C7CE9B60A1EF}"/>
              </a:ext>
            </a:extLst>
          </p:cNvPr>
          <p:cNvSpPr/>
          <p:nvPr/>
        </p:nvSpPr>
        <p:spPr>
          <a:xfrm>
            <a:off x="3327204" y="4182592"/>
            <a:ext cx="6514628" cy="1893355"/>
          </a:xfrm>
          <a:prstGeom prst="roundRect">
            <a:avLst/>
          </a:prstGeom>
          <a:noFill/>
          <a:ln w="38100">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9" name="投影片編號版面配置區 18">
            <a:extLst>
              <a:ext uri="{FF2B5EF4-FFF2-40B4-BE49-F238E27FC236}">
                <a16:creationId xmlns:a16="http://schemas.microsoft.com/office/drawing/2014/main" id="{3B39B4A1-D248-6FBB-6FE2-6367E39480A7}"/>
              </a:ext>
            </a:extLst>
          </p:cNvPr>
          <p:cNvSpPr>
            <a:spLocks noGrp="1"/>
          </p:cNvSpPr>
          <p:nvPr>
            <p:ph type="sldNum" sz="quarter" idx="12"/>
          </p:nvPr>
        </p:nvSpPr>
        <p:spPr/>
        <p:txBody>
          <a:bodyPr/>
          <a:lstStyle/>
          <a:p>
            <a:fld id="{F66883B1-9875-FF4C-AEEB-FA9021276C9A}" type="slidenum">
              <a:rPr kumimoji="1" lang="zh-TW" altLang="en-US" smtClean="0"/>
              <a:t>13</a:t>
            </a:fld>
            <a:endParaRPr kumimoji="1" lang="zh-TW" altLang="en-US"/>
          </a:p>
        </p:txBody>
      </p:sp>
      <p:sp>
        <p:nvSpPr>
          <p:cNvPr id="5" name="文字方塊 4">
            <a:extLst>
              <a:ext uri="{FF2B5EF4-FFF2-40B4-BE49-F238E27FC236}">
                <a16:creationId xmlns:a16="http://schemas.microsoft.com/office/drawing/2014/main" id="{9A3556BD-16A9-867E-EADE-8353EC8D0C16}"/>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21002167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BFFD83CD-0F2B-546E-87CC-B43C5021B353}"/>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6" name="矩形 5">
            <a:extLst>
              <a:ext uri="{FF2B5EF4-FFF2-40B4-BE49-F238E27FC236}">
                <a16:creationId xmlns:a16="http://schemas.microsoft.com/office/drawing/2014/main" id="{26F21125-4AF9-9EB8-00A9-629AC5F8CB53}"/>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矩形 9">
            <a:extLst>
              <a:ext uri="{FF2B5EF4-FFF2-40B4-BE49-F238E27FC236}">
                <a16:creationId xmlns:a16="http://schemas.microsoft.com/office/drawing/2014/main" id="{ABDF4D91-F63F-2FE9-81BE-E5DCF2D2E0A2}"/>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橢圓 10">
            <a:extLst>
              <a:ext uri="{FF2B5EF4-FFF2-40B4-BE49-F238E27FC236}">
                <a16:creationId xmlns:a16="http://schemas.microsoft.com/office/drawing/2014/main" id="{C5A2D8AD-46C4-F2E1-D30D-7FA408BC40D2}"/>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2" name="圖片 11">
            <a:extLst>
              <a:ext uri="{FF2B5EF4-FFF2-40B4-BE49-F238E27FC236}">
                <a16:creationId xmlns:a16="http://schemas.microsoft.com/office/drawing/2014/main" id="{88814E23-9746-5667-FA45-F0944580F4E7}"/>
              </a:ext>
            </a:extLst>
          </p:cNvPr>
          <p:cNvPicPr>
            <a:picLocks noChangeAspect="1"/>
          </p:cNvPicPr>
          <p:nvPr/>
        </p:nvPicPr>
        <p:blipFill>
          <a:blip r:embed="rId4"/>
          <a:stretch>
            <a:fillRect/>
          </a:stretch>
        </p:blipFill>
        <p:spPr>
          <a:xfrm>
            <a:off x="370569" y="244142"/>
            <a:ext cx="520725" cy="520725"/>
          </a:xfrm>
          <a:prstGeom prst="rect">
            <a:avLst/>
          </a:prstGeom>
        </p:spPr>
      </p:pic>
      <p:sp>
        <p:nvSpPr>
          <p:cNvPr id="13" name="圓角矩形 12">
            <a:extLst>
              <a:ext uri="{FF2B5EF4-FFF2-40B4-BE49-F238E27FC236}">
                <a16:creationId xmlns:a16="http://schemas.microsoft.com/office/drawing/2014/main" id="{D276EEC6-01EE-3096-680E-3661D9DCBCE9}"/>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4" name="圓角矩形 13">
            <a:extLst>
              <a:ext uri="{FF2B5EF4-FFF2-40B4-BE49-F238E27FC236}">
                <a16:creationId xmlns:a16="http://schemas.microsoft.com/office/drawing/2014/main" id="{64489E61-8598-264D-038F-E2AC839DDB5A}"/>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5" name="圓角矩形 14">
            <a:extLst>
              <a:ext uri="{FF2B5EF4-FFF2-40B4-BE49-F238E27FC236}">
                <a16:creationId xmlns:a16="http://schemas.microsoft.com/office/drawing/2014/main" id="{07C2609B-8DB8-AB50-9BC0-92C975CEC966}"/>
              </a:ext>
            </a:extLst>
          </p:cNvPr>
          <p:cNvSpPr/>
          <p:nvPr/>
        </p:nvSpPr>
        <p:spPr>
          <a:xfrm>
            <a:off x="7958451"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6" name="圓角矩形 15">
            <a:extLst>
              <a:ext uri="{FF2B5EF4-FFF2-40B4-BE49-F238E27FC236}">
                <a16:creationId xmlns:a16="http://schemas.microsoft.com/office/drawing/2014/main" id="{6AC72B63-26FD-6F9E-CD49-46BCC63F7F95}"/>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7" name="圓角矩形 16">
            <a:extLst>
              <a:ext uri="{FF2B5EF4-FFF2-40B4-BE49-F238E27FC236}">
                <a16:creationId xmlns:a16="http://schemas.microsoft.com/office/drawing/2014/main" id="{63E300D5-A525-2B8D-18D9-A0D412F67331}"/>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9" name="圖片 18" descr="一張含有 文字, 螢幕擷取畫面, 網頁, 字型 的圖片&#10;&#10;AI 產生的內容可能不正確。">
            <a:extLst>
              <a:ext uri="{FF2B5EF4-FFF2-40B4-BE49-F238E27FC236}">
                <a16:creationId xmlns:a16="http://schemas.microsoft.com/office/drawing/2014/main" id="{016F8FEC-9B96-9989-138B-B5A83DB45996}"/>
              </a:ext>
            </a:extLst>
          </p:cNvPr>
          <p:cNvPicPr>
            <a:picLocks noChangeAspect="1"/>
          </p:cNvPicPr>
          <p:nvPr/>
        </p:nvPicPr>
        <p:blipFill>
          <a:blip r:embed="rId5"/>
          <a:stretch>
            <a:fillRect/>
          </a:stretch>
        </p:blipFill>
        <p:spPr>
          <a:xfrm>
            <a:off x="3367384" y="2428900"/>
            <a:ext cx="7647573" cy="4120413"/>
          </a:xfrm>
          <a:prstGeom prst="rect">
            <a:avLst/>
          </a:prstGeom>
        </p:spPr>
      </p:pic>
      <p:sp>
        <p:nvSpPr>
          <p:cNvPr id="2" name="圓角矩形 1">
            <a:extLst>
              <a:ext uri="{FF2B5EF4-FFF2-40B4-BE49-F238E27FC236}">
                <a16:creationId xmlns:a16="http://schemas.microsoft.com/office/drawing/2014/main" id="{4CFDF1C4-8781-27AF-D7A4-00BF6CB582D9}"/>
              </a:ext>
            </a:extLst>
          </p:cNvPr>
          <p:cNvSpPr/>
          <p:nvPr/>
        </p:nvSpPr>
        <p:spPr>
          <a:xfrm>
            <a:off x="3621504" y="4172311"/>
            <a:ext cx="6360695" cy="1893355"/>
          </a:xfrm>
          <a:prstGeom prst="roundRect">
            <a:avLst>
              <a:gd name="adj" fmla="val 6500"/>
            </a:avLst>
          </a:prstGeom>
          <a:noFill/>
          <a:ln w="38100">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圓角矩形 2">
            <a:extLst>
              <a:ext uri="{FF2B5EF4-FFF2-40B4-BE49-F238E27FC236}">
                <a16:creationId xmlns:a16="http://schemas.microsoft.com/office/drawing/2014/main" id="{B8091A84-F6C5-61C6-483A-61747CB9C809}"/>
              </a:ext>
            </a:extLst>
          </p:cNvPr>
          <p:cNvSpPr/>
          <p:nvPr/>
        </p:nvSpPr>
        <p:spPr>
          <a:xfrm>
            <a:off x="370569" y="2602034"/>
            <a:ext cx="7791588" cy="1218994"/>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 name="文字方塊 3">
            <a:extLst>
              <a:ext uri="{FF2B5EF4-FFF2-40B4-BE49-F238E27FC236}">
                <a16:creationId xmlns:a16="http://schemas.microsoft.com/office/drawing/2014/main" id="{304E957C-DAA2-FC12-10E9-6D42AB3B32ED}"/>
              </a:ext>
            </a:extLst>
          </p:cNvPr>
          <p:cNvSpPr txBox="1"/>
          <p:nvPr/>
        </p:nvSpPr>
        <p:spPr>
          <a:xfrm>
            <a:off x="516513" y="2749866"/>
            <a:ext cx="7645644" cy="923330"/>
          </a:xfrm>
          <a:prstGeom prst="rect">
            <a:avLst/>
          </a:prstGeom>
          <a:noFill/>
        </p:spPr>
        <p:txBody>
          <a:bodyPr wrap="square" rtlCol="0">
            <a:spAutoFit/>
          </a:bodyPr>
          <a:lstStyle/>
          <a:p>
            <a:r>
              <a:rPr kumimoji="1" lang="en" altLang="zh-TW" b="1" dirty="0">
                <a:solidFill>
                  <a:schemeClr val="bg1"/>
                </a:solidFill>
                <a:latin typeface="Noto Serif TC ExtraBold" panose="02020200000000000000" pitchFamily="18" charset="-128"/>
                <a:ea typeface="Noto Serif TC ExtraBold" panose="02020200000000000000" pitchFamily="18" charset="-128"/>
              </a:rPr>
              <a:t>Attaching References: </a:t>
            </a:r>
          </a:p>
          <a:p>
            <a:r>
              <a:rPr kumimoji="1" lang="en" altLang="zh-TW" b="1" dirty="0">
                <a:solidFill>
                  <a:schemeClr val="bg1"/>
                </a:solidFill>
                <a:latin typeface="Noto Serif TC ExtraBold" panose="02020200000000000000" pitchFamily="18" charset="-128"/>
                <a:ea typeface="Noto Serif TC ExtraBold" panose="02020200000000000000" pitchFamily="18" charset="-128"/>
              </a:rPr>
              <a:t>Below each AI response, the system automatically lists the data sources that were referenced to generate that answer.</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18" name="投影片編號版面配置區 17">
            <a:extLst>
              <a:ext uri="{FF2B5EF4-FFF2-40B4-BE49-F238E27FC236}">
                <a16:creationId xmlns:a16="http://schemas.microsoft.com/office/drawing/2014/main" id="{D6B00359-5C91-B029-BE63-0E779DD3C69E}"/>
              </a:ext>
            </a:extLst>
          </p:cNvPr>
          <p:cNvSpPr>
            <a:spLocks noGrp="1"/>
          </p:cNvSpPr>
          <p:nvPr>
            <p:ph type="sldNum" sz="quarter" idx="12"/>
          </p:nvPr>
        </p:nvSpPr>
        <p:spPr/>
        <p:txBody>
          <a:bodyPr/>
          <a:lstStyle/>
          <a:p>
            <a:fld id="{F66883B1-9875-FF4C-AEEB-FA9021276C9A}" type="slidenum">
              <a:rPr kumimoji="1" lang="zh-TW" altLang="en-US" smtClean="0"/>
              <a:t>14</a:t>
            </a:fld>
            <a:endParaRPr kumimoji="1" lang="zh-TW" altLang="en-US"/>
          </a:p>
        </p:txBody>
      </p:sp>
      <p:sp>
        <p:nvSpPr>
          <p:cNvPr id="8" name="文字方塊 7">
            <a:extLst>
              <a:ext uri="{FF2B5EF4-FFF2-40B4-BE49-F238E27FC236}">
                <a16:creationId xmlns:a16="http://schemas.microsoft.com/office/drawing/2014/main" id="{F8C0A1D3-F861-4B95-098B-4DA0E1DB20AC}"/>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28651653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BF8EE3DC-69D6-98C5-FE43-B526E56354F9}"/>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5" name="矩形 4">
            <a:extLst>
              <a:ext uri="{FF2B5EF4-FFF2-40B4-BE49-F238E27FC236}">
                <a16:creationId xmlns:a16="http://schemas.microsoft.com/office/drawing/2014/main" id="{881794CE-601D-9847-D597-C7C2FE7A2FEA}"/>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 name="矩形 7">
            <a:extLst>
              <a:ext uri="{FF2B5EF4-FFF2-40B4-BE49-F238E27FC236}">
                <a16:creationId xmlns:a16="http://schemas.microsoft.com/office/drawing/2014/main" id="{D6E92797-76CC-B9C4-958B-ACBDAA2585A1}"/>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9" name="橢圓 8">
            <a:extLst>
              <a:ext uri="{FF2B5EF4-FFF2-40B4-BE49-F238E27FC236}">
                <a16:creationId xmlns:a16="http://schemas.microsoft.com/office/drawing/2014/main" id="{895E35EC-0CC6-86DE-841D-5A25213C7899}"/>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0" name="圖片 9">
            <a:extLst>
              <a:ext uri="{FF2B5EF4-FFF2-40B4-BE49-F238E27FC236}">
                <a16:creationId xmlns:a16="http://schemas.microsoft.com/office/drawing/2014/main" id="{18068BB7-66EA-6977-355C-4B8296EB82E8}"/>
              </a:ext>
            </a:extLst>
          </p:cNvPr>
          <p:cNvPicPr>
            <a:picLocks noChangeAspect="1"/>
          </p:cNvPicPr>
          <p:nvPr/>
        </p:nvPicPr>
        <p:blipFill>
          <a:blip r:embed="rId4"/>
          <a:stretch>
            <a:fillRect/>
          </a:stretch>
        </p:blipFill>
        <p:spPr>
          <a:xfrm>
            <a:off x="370569" y="244142"/>
            <a:ext cx="520725" cy="520725"/>
          </a:xfrm>
          <a:prstGeom prst="rect">
            <a:avLst/>
          </a:prstGeom>
        </p:spPr>
      </p:pic>
      <p:sp>
        <p:nvSpPr>
          <p:cNvPr id="11" name="圓角矩形 10">
            <a:extLst>
              <a:ext uri="{FF2B5EF4-FFF2-40B4-BE49-F238E27FC236}">
                <a16:creationId xmlns:a16="http://schemas.microsoft.com/office/drawing/2014/main" id="{3308B089-C75A-CAF4-5F63-4125321450AE}"/>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2" name="圓角矩形 11">
            <a:extLst>
              <a:ext uri="{FF2B5EF4-FFF2-40B4-BE49-F238E27FC236}">
                <a16:creationId xmlns:a16="http://schemas.microsoft.com/office/drawing/2014/main" id="{7669580D-87A3-ADB4-C498-A8DD2B4A21F2}"/>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C3A24E02-D3CB-82AA-300A-18C001EBAFDD}"/>
              </a:ext>
            </a:extLst>
          </p:cNvPr>
          <p:cNvSpPr/>
          <p:nvPr/>
        </p:nvSpPr>
        <p:spPr>
          <a:xfrm>
            <a:off x="7958451"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4" name="圓角矩形 13">
            <a:extLst>
              <a:ext uri="{FF2B5EF4-FFF2-40B4-BE49-F238E27FC236}">
                <a16:creationId xmlns:a16="http://schemas.microsoft.com/office/drawing/2014/main" id="{A6EB3B38-286E-31C0-91C6-AF71E1266770}"/>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5" name="圓角矩形 14">
            <a:extLst>
              <a:ext uri="{FF2B5EF4-FFF2-40B4-BE49-F238E27FC236}">
                <a16:creationId xmlns:a16="http://schemas.microsoft.com/office/drawing/2014/main" id="{ADA49B47-2C27-75AC-6CF6-7CA54A627C0B}"/>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7" name="圖片 16">
            <a:extLst>
              <a:ext uri="{FF2B5EF4-FFF2-40B4-BE49-F238E27FC236}">
                <a16:creationId xmlns:a16="http://schemas.microsoft.com/office/drawing/2014/main" id="{1EFE3D3B-7604-4FB1-F7A8-D4833C357217}"/>
              </a:ext>
            </a:extLst>
          </p:cNvPr>
          <p:cNvPicPr>
            <a:picLocks noChangeAspect="1"/>
          </p:cNvPicPr>
          <p:nvPr/>
        </p:nvPicPr>
        <p:blipFill>
          <a:blip r:embed="rId5"/>
          <a:stretch>
            <a:fillRect/>
          </a:stretch>
        </p:blipFill>
        <p:spPr>
          <a:xfrm>
            <a:off x="3304971" y="2406628"/>
            <a:ext cx="7772400" cy="4164957"/>
          </a:xfrm>
          <a:prstGeom prst="rect">
            <a:avLst/>
          </a:prstGeom>
        </p:spPr>
      </p:pic>
      <p:sp>
        <p:nvSpPr>
          <p:cNvPr id="18" name="圓角矩形 17">
            <a:extLst>
              <a:ext uri="{FF2B5EF4-FFF2-40B4-BE49-F238E27FC236}">
                <a16:creationId xmlns:a16="http://schemas.microsoft.com/office/drawing/2014/main" id="{6220FF2B-E226-8DF6-B779-11CF686B7113}"/>
              </a:ext>
            </a:extLst>
          </p:cNvPr>
          <p:cNvSpPr/>
          <p:nvPr/>
        </p:nvSpPr>
        <p:spPr>
          <a:xfrm>
            <a:off x="3186331" y="6030410"/>
            <a:ext cx="8009681" cy="625033"/>
          </a:xfrm>
          <a:prstGeom prst="roundRect">
            <a:avLst/>
          </a:prstGeom>
          <a:noFill/>
          <a:ln w="28575">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19" name="圖片 18" descr="一張含有 圖形, 美工圖案, 胭脂紅, 設計 的圖片&#10;&#10;AI 產生的內容可能不正確。">
            <a:extLst>
              <a:ext uri="{FF2B5EF4-FFF2-40B4-BE49-F238E27FC236}">
                <a16:creationId xmlns:a16="http://schemas.microsoft.com/office/drawing/2014/main" id="{70E9CA35-3D93-8C36-1C04-2B0196FF8BB7}"/>
              </a:ext>
            </a:extLst>
          </p:cNvPr>
          <p:cNvPicPr>
            <a:picLocks noChangeAspect="1"/>
          </p:cNvPicPr>
          <p:nvPr/>
        </p:nvPicPr>
        <p:blipFill>
          <a:blip r:embed="rId6"/>
          <a:stretch>
            <a:fillRect/>
          </a:stretch>
        </p:blipFill>
        <p:spPr>
          <a:xfrm rot="15910601">
            <a:off x="10851079" y="5937604"/>
            <a:ext cx="720000" cy="720000"/>
          </a:xfrm>
          <a:prstGeom prst="rect">
            <a:avLst/>
          </a:prstGeom>
        </p:spPr>
      </p:pic>
      <p:sp>
        <p:nvSpPr>
          <p:cNvPr id="2" name="圓角矩形 1">
            <a:extLst>
              <a:ext uri="{FF2B5EF4-FFF2-40B4-BE49-F238E27FC236}">
                <a16:creationId xmlns:a16="http://schemas.microsoft.com/office/drawing/2014/main" id="{A622931A-55A2-6B17-E91D-E29FCFD5D23F}"/>
              </a:ext>
            </a:extLst>
          </p:cNvPr>
          <p:cNvSpPr/>
          <p:nvPr/>
        </p:nvSpPr>
        <p:spPr>
          <a:xfrm>
            <a:off x="216430" y="5081967"/>
            <a:ext cx="4748390" cy="540000"/>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C06A830C-DD4D-FCC9-6F7A-50AB040BC772}"/>
              </a:ext>
            </a:extLst>
          </p:cNvPr>
          <p:cNvSpPr txBox="1"/>
          <p:nvPr/>
        </p:nvSpPr>
        <p:spPr>
          <a:xfrm>
            <a:off x="362373" y="5167301"/>
            <a:ext cx="4333613" cy="369332"/>
          </a:xfrm>
          <a:prstGeom prst="rect">
            <a:avLst/>
          </a:prstGeom>
          <a:noFill/>
        </p:spPr>
        <p:txBody>
          <a:bodyPr wrap="square" rtlCol="0">
            <a:spAutoFit/>
          </a:bodyPr>
          <a:lstStyle/>
          <a:p>
            <a:pPr algn="ctr"/>
            <a:r>
              <a:rPr kumimoji="1" lang="en" altLang="zh-TW" b="1" dirty="0">
                <a:solidFill>
                  <a:schemeClr val="bg1"/>
                </a:solidFill>
                <a:latin typeface="Noto Serif TC ExtraBold" panose="02020200000000000000" pitchFamily="18" charset="-128"/>
                <a:ea typeface="Noto Serif TC ExtraBold" panose="02020200000000000000" pitchFamily="18" charset="-128"/>
              </a:rPr>
              <a:t>Free-form Natural Language Query </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20" name="投影片編號版面配置區 19">
            <a:extLst>
              <a:ext uri="{FF2B5EF4-FFF2-40B4-BE49-F238E27FC236}">
                <a16:creationId xmlns:a16="http://schemas.microsoft.com/office/drawing/2014/main" id="{0CE0C11E-6D3C-A0C4-0346-C42D5A48C42D}"/>
              </a:ext>
            </a:extLst>
          </p:cNvPr>
          <p:cNvSpPr>
            <a:spLocks noGrp="1"/>
          </p:cNvSpPr>
          <p:nvPr>
            <p:ph type="sldNum" sz="quarter" idx="12"/>
          </p:nvPr>
        </p:nvSpPr>
        <p:spPr/>
        <p:txBody>
          <a:bodyPr/>
          <a:lstStyle/>
          <a:p>
            <a:fld id="{F66883B1-9875-FF4C-AEEB-FA9021276C9A}" type="slidenum">
              <a:rPr kumimoji="1" lang="zh-TW" altLang="en-US" smtClean="0"/>
              <a:t>15</a:t>
            </a:fld>
            <a:endParaRPr kumimoji="1" lang="zh-TW" altLang="en-US"/>
          </a:p>
        </p:txBody>
      </p:sp>
      <p:sp>
        <p:nvSpPr>
          <p:cNvPr id="6" name="文字方塊 5">
            <a:extLst>
              <a:ext uri="{FF2B5EF4-FFF2-40B4-BE49-F238E27FC236}">
                <a16:creationId xmlns:a16="http://schemas.microsoft.com/office/drawing/2014/main" id="{BED6087E-388B-3FE6-6122-87C9CB0A64ED}"/>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1272293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2A84D19A-87C3-A7D0-2141-1EBC3F3DC3C0}"/>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5" name="矩形 4">
            <a:extLst>
              <a:ext uri="{FF2B5EF4-FFF2-40B4-BE49-F238E27FC236}">
                <a16:creationId xmlns:a16="http://schemas.microsoft.com/office/drawing/2014/main" id="{0FBE0AC9-0C32-9458-480E-04CD5CA44844}"/>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 name="矩形 7">
            <a:extLst>
              <a:ext uri="{FF2B5EF4-FFF2-40B4-BE49-F238E27FC236}">
                <a16:creationId xmlns:a16="http://schemas.microsoft.com/office/drawing/2014/main" id="{838BB1D3-0550-B298-DDFB-74B5B0218A81}"/>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9" name="橢圓 8">
            <a:extLst>
              <a:ext uri="{FF2B5EF4-FFF2-40B4-BE49-F238E27FC236}">
                <a16:creationId xmlns:a16="http://schemas.microsoft.com/office/drawing/2014/main" id="{B74394C3-05E5-E546-EB35-EECB48DF78A8}"/>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0" name="圖片 9">
            <a:extLst>
              <a:ext uri="{FF2B5EF4-FFF2-40B4-BE49-F238E27FC236}">
                <a16:creationId xmlns:a16="http://schemas.microsoft.com/office/drawing/2014/main" id="{C1C49A5B-D2A7-AE7B-2A86-354174D0332F}"/>
              </a:ext>
            </a:extLst>
          </p:cNvPr>
          <p:cNvPicPr>
            <a:picLocks noChangeAspect="1"/>
          </p:cNvPicPr>
          <p:nvPr/>
        </p:nvPicPr>
        <p:blipFill>
          <a:blip r:embed="rId4"/>
          <a:stretch>
            <a:fillRect/>
          </a:stretch>
        </p:blipFill>
        <p:spPr>
          <a:xfrm>
            <a:off x="370569" y="244142"/>
            <a:ext cx="520725" cy="520725"/>
          </a:xfrm>
          <a:prstGeom prst="rect">
            <a:avLst/>
          </a:prstGeom>
        </p:spPr>
      </p:pic>
      <p:sp>
        <p:nvSpPr>
          <p:cNvPr id="11" name="圓角矩形 10">
            <a:extLst>
              <a:ext uri="{FF2B5EF4-FFF2-40B4-BE49-F238E27FC236}">
                <a16:creationId xmlns:a16="http://schemas.microsoft.com/office/drawing/2014/main" id="{60D5B322-4AB0-D80F-3423-5AADC4CB6300}"/>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2" name="圓角矩形 11">
            <a:extLst>
              <a:ext uri="{FF2B5EF4-FFF2-40B4-BE49-F238E27FC236}">
                <a16:creationId xmlns:a16="http://schemas.microsoft.com/office/drawing/2014/main" id="{4EFB03AE-C425-9FCC-40F4-629709A7273B}"/>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CF43F0E1-8727-7B34-66D2-949E323158AD}"/>
              </a:ext>
            </a:extLst>
          </p:cNvPr>
          <p:cNvSpPr/>
          <p:nvPr/>
        </p:nvSpPr>
        <p:spPr>
          <a:xfrm>
            <a:off x="7958451"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4" name="圓角矩形 13">
            <a:extLst>
              <a:ext uri="{FF2B5EF4-FFF2-40B4-BE49-F238E27FC236}">
                <a16:creationId xmlns:a16="http://schemas.microsoft.com/office/drawing/2014/main" id="{D1884B41-56CC-0358-E246-B896DDA248DE}"/>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5" name="圓角矩形 14">
            <a:extLst>
              <a:ext uri="{FF2B5EF4-FFF2-40B4-BE49-F238E27FC236}">
                <a16:creationId xmlns:a16="http://schemas.microsoft.com/office/drawing/2014/main" id="{5F002B59-79DF-672A-4554-8FD5C5DE5FAF}"/>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7" name="圖片 6" descr="一張含有 文字, 螢幕擷取畫面, 網頁, 網站 的圖片&#10;&#10;AI 產生的內容可能不正確。">
            <a:extLst>
              <a:ext uri="{FF2B5EF4-FFF2-40B4-BE49-F238E27FC236}">
                <a16:creationId xmlns:a16="http://schemas.microsoft.com/office/drawing/2014/main" id="{F00B868E-9A19-3B86-465C-688CF8C759E5}"/>
              </a:ext>
            </a:extLst>
          </p:cNvPr>
          <p:cNvPicPr>
            <a:picLocks noChangeAspect="1"/>
          </p:cNvPicPr>
          <p:nvPr/>
        </p:nvPicPr>
        <p:blipFill>
          <a:blip r:embed="rId5"/>
          <a:stretch>
            <a:fillRect/>
          </a:stretch>
        </p:blipFill>
        <p:spPr>
          <a:xfrm>
            <a:off x="3408884" y="2396383"/>
            <a:ext cx="7564573" cy="4185447"/>
          </a:xfrm>
          <a:prstGeom prst="rect">
            <a:avLst/>
          </a:prstGeom>
        </p:spPr>
      </p:pic>
      <p:sp>
        <p:nvSpPr>
          <p:cNvPr id="2" name="圓角矩形 1">
            <a:extLst>
              <a:ext uri="{FF2B5EF4-FFF2-40B4-BE49-F238E27FC236}">
                <a16:creationId xmlns:a16="http://schemas.microsoft.com/office/drawing/2014/main" id="{3578FE48-D857-E6A8-917F-85C088E5EC03}"/>
              </a:ext>
            </a:extLst>
          </p:cNvPr>
          <p:cNvSpPr/>
          <p:nvPr/>
        </p:nvSpPr>
        <p:spPr>
          <a:xfrm>
            <a:off x="442520" y="2045289"/>
            <a:ext cx="8789335" cy="1477327"/>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5162489F-D8CC-B966-4463-DD16F54E9BCA}"/>
              </a:ext>
            </a:extLst>
          </p:cNvPr>
          <p:cNvSpPr txBox="1"/>
          <p:nvPr/>
        </p:nvSpPr>
        <p:spPr>
          <a:xfrm>
            <a:off x="646062" y="2138903"/>
            <a:ext cx="8202642" cy="1290097"/>
          </a:xfrm>
          <a:prstGeom prst="rect">
            <a:avLst/>
          </a:prstGeom>
          <a:noFill/>
        </p:spPr>
        <p:txBody>
          <a:bodyPr wrap="square" rtlCol="0">
            <a:spAutoFit/>
          </a:bodyPr>
          <a:lstStyle/>
          <a:p>
            <a:pPr algn="just">
              <a:lnSpc>
                <a:spcPct val="150000"/>
              </a:lnSpc>
            </a:pPr>
            <a:r>
              <a:rPr kumimoji="1" lang="en" altLang="zh-TW" b="1" dirty="0">
                <a:solidFill>
                  <a:schemeClr val="bg1"/>
                </a:solidFill>
                <a:latin typeface="Noto Serif TC ExtraBold" panose="02020200000000000000" pitchFamily="18" charset="-128"/>
                <a:ea typeface="Noto Serif TC ExtraBold" panose="02020200000000000000" pitchFamily="18" charset="-128"/>
              </a:rPr>
              <a:t>Intelligent Recommendations &amp; Precise Answers   </a:t>
            </a:r>
          </a:p>
          <a:p>
            <a:pPr marL="285750" indent="-285750" algn="just">
              <a:lnSpc>
                <a:spcPct val="150000"/>
              </a:lnSpc>
              <a:buFont typeface="Arial" panose="020B0604020202020204" pitchFamily="34" charset="0"/>
              <a:buChar char="•"/>
            </a:pPr>
            <a:r>
              <a:rPr kumimoji="1" lang="en" altLang="zh-TW" b="1" dirty="0">
                <a:solidFill>
                  <a:schemeClr val="bg1"/>
                </a:solidFill>
                <a:latin typeface="Noto Serif TC ExtraBold" panose="02020200000000000000" pitchFamily="18" charset="-128"/>
                <a:ea typeface="Noto Serif TC ExtraBold" panose="02020200000000000000" pitchFamily="18" charset="-128"/>
              </a:rPr>
              <a:t>Result Demonstration: The system accurately understands the user's query intent (e.g., "recommend shrines" in this example). </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18" name="投影片編號版面配置區 17">
            <a:extLst>
              <a:ext uri="{FF2B5EF4-FFF2-40B4-BE49-F238E27FC236}">
                <a16:creationId xmlns:a16="http://schemas.microsoft.com/office/drawing/2014/main" id="{E1782CD3-BB3F-1550-DADA-8E02E7379458}"/>
              </a:ext>
            </a:extLst>
          </p:cNvPr>
          <p:cNvSpPr>
            <a:spLocks noGrp="1"/>
          </p:cNvSpPr>
          <p:nvPr>
            <p:ph type="sldNum" sz="quarter" idx="12"/>
          </p:nvPr>
        </p:nvSpPr>
        <p:spPr/>
        <p:txBody>
          <a:bodyPr/>
          <a:lstStyle/>
          <a:p>
            <a:fld id="{F66883B1-9875-FF4C-AEEB-FA9021276C9A}" type="slidenum">
              <a:rPr kumimoji="1" lang="zh-TW" altLang="en-US" smtClean="0"/>
              <a:t>16</a:t>
            </a:fld>
            <a:endParaRPr kumimoji="1" lang="zh-TW" altLang="en-US"/>
          </a:p>
        </p:txBody>
      </p:sp>
      <p:sp>
        <p:nvSpPr>
          <p:cNvPr id="16" name="文字方塊 15">
            <a:extLst>
              <a:ext uri="{FF2B5EF4-FFF2-40B4-BE49-F238E27FC236}">
                <a16:creationId xmlns:a16="http://schemas.microsoft.com/office/drawing/2014/main" id="{4889688A-4A22-9C15-F206-FCB45B8CFEFE}"/>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2626844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圖片 15">
            <a:extLst>
              <a:ext uri="{FF2B5EF4-FFF2-40B4-BE49-F238E27FC236}">
                <a16:creationId xmlns:a16="http://schemas.microsoft.com/office/drawing/2014/main" id="{00DA5A40-971B-D0CC-2D2A-5AC483AD2D4C}"/>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17" name="矩形 16">
            <a:extLst>
              <a:ext uri="{FF2B5EF4-FFF2-40B4-BE49-F238E27FC236}">
                <a16:creationId xmlns:a16="http://schemas.microsoft.com/office/drawing/2014/main" id="{ABEF0D0D-548D-CC50-FB32-21BF08403266}"/>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 name="矩形 5">
            <a:extLst>
              <a:ext uri="{FF2B5EF4-FFF2-40B4-BE49-F238E27FC236}">
                <a16:creationId xmlns:a16="http://schemas.microsoft.com/office/drawing/2014/main" id="{4466BB1A-59BE-F85F-4DCD-1B8D6E343412}"/>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7" name="橢圓 6">
            <a:extLst>
              <a:ext uri="{FF2B5EF4-FFF2-40B4-BE49-F238E27FC236}">
                <a16:creationId xmlns:a16="http://schemas.microsoft.com/office/drawing/2014/main" id="{52D7B1BD-D3A5-F775-312C-1A77372787B1}"/>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8" name="圖片 7">
            <a:extLst>
              <a:ext uri="{FF2B5EF4-FFF2-40B4-BE49-F238E27FC236}">
                <a16:creationId xmlns:a16="http://schemas.microsoft.com/office/drawing/2014/main" id="{97D78931-028A-C729-6816-A0F4E463C5BD}"/>
              </a:ext>
            </a:extLst>
          </p:cNvPr>
          <p:cNvPicPr>
            <a:picLocks noChangeAspect="1"/>
          </p:cNvPicPr>
          <p:nvPr/>
        </p:nvPicPr>
        <p:blipFill>
          <a:blip r:embed="rId4"/>
          <a:stretch>
            <a:fillRect/>
          </a:stretch>
        </p:blipFill>
        <p:spPr>
          <a:xfrm>
            <a:off x="370569" y="244142"/>
            <a:ext cx="520725" cy="520725"/>
          </a:xfrm>
          <a:prstGeom prst="rect">
            <a:avLst/>
          </a:prstGeom>
        </p:spPr>
      </p:pic>
      <p:sp>
        <p:nvSpPr>
          <p:cNvPr id="9" name="圓角矩形 8">
            <a:extLst>
              <a:ext uri="{FF2B5EF4-FFF2-40B4-BE49-F238E27FC236}">
                <a16:creationId xmlns:a16="http://schemas.microsoft.com/office/drawing/2014/main" id="{6E764317-6CA7-539D-62A6-EF63455F286D}"/>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0" name="圓角矩形 9">
            <a:extLst>
              <a:ext uri="{FF2B5EF4-FFF2-40B4-BE49-F238E27FC236}">
                <a16:creationId xmlns:a16="http://schemas.microsoft.com/office/drawing/2014/main" id="{65CC55C0-F4DE-8B88-FDC3-07CB03003D31}"/>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2E44562A-A09A-8D86-8AE1-D551442DE577}"/>
              </a:ext>
            </a:extLst>
          </p:cNvPr>
          <p:cNvSpPr/>
          <p:nvPr/>
        </p:nvSpPr>
        <p:spPr>
          <a:xfrm>
            <a:off x="7958451"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2" name="圓角矩形 11">
            <a:extLst>
              <a:ext uri="{FF2B5EF4-FFF2-40B4-BE49-F238E27FC236}">
                <a16:creationId xmlns:a16="http://schemas.microsoft.com/office/drawing/2014/main" id="{83A27774-61D5-3C70-8E84-4772ACA71AF5}"/>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D0B40719-A094-4B9A-33F4-68F9E8CA1720}"/>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5" name="圖片 4" descr="一張含有 文字, 螢幕擷取畫面, 網頁, 字型 的圖片&#10;&#10;AI 產生的內容可能不正確。">
            <a:extLst>
              <a:ext uri="{FF2B5EF4-FFF2-40B4-BE49-F238E27FC236}">
                <a16:creationId xmlns:a16="http://schemas.microsoft.com/office/drawing/2014/main" id="{351AEEA1-35C8-45E8-44A4-4208CBF2D9FE}"/>
              </a:ext>
            </a:extLst>
          </p:cNvPr>
          <p:cNvPicPr>
            <a:picLocks noChangeAspect="1"/>
          </p:cNvPicPr>
          <p:nvPr/>
        </p:nvPicPr>
        <p:blipFill>
          <a:blip r:embed="rId5"/>
          <a:stretch>
            <a:fillRect/>
          </a:stretch>
        </p:blipFill>
        <p:spPr>
          <a:xfrm>
            <a:off x="3452683" y="2382582"/>
            <a:ext cx="7476976" cy="4213049"/>
          </a:xfrm>
          <a:prstGeom prst="rect">
            <a:avLst/>
          </a:prstGeom>
        </p:spPr>
      </p:pic>
      <p:sp>
        <p:nvSpPr>
          <p:cNvPr id="2" name="圓角矩形 1">
            <a:extLst>
              <a:ext uri="{FF2B5EF4-FFF2-40B4-BE49-F238E27FC236}">
                <a16:creationId xmlns:a16="http://schemas.microsoft.com/office/drawing/2014/main" id="{3721B1A5-7269-FD9A-FA21-266116F3D245}"/>
              </a:ext>
            </a:extLst>
          </p:cNvPr>
          <p:cNvSpPr/>
          <p:nvPr/>
        </p:nvSpPr>
        <p:spPr>
          <a:xfrm>
            <a:off x="3621504" y="4172311"/>
            <a:ext cx="6360695" cy="1893355"/>
          </a:xfrm>
          <a:prstGeom prst="roundRect">
            <a:avLst>
              <a:gd name="adj" fmla="val 6500"/>
            </a:avLst>
          </a:prstGeom>
          <a:noFill/>
          <a:ln w="38100">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圓角矩形 2">
            <a:extLst>
              <a:ext uri="{FF2B5EF4-FFF2-40B4-BE49-F238E27FC236}">
                <a16:creationId xmlns:a16="http://schemas.microsoft.com/office/drawing/2014/main" id="{4D5E2338-FD5F-8A9D-9796-9789B2CE3378}"/>
              </a:ext>
            </a:extLst>
          </p:cNvPr>
          <p:cNvSpPr/>
          <p:nvPr/>
        </p:nvSpPr>
        <p:spPr>
          <a:xfrm>
            <a:off x="166864" y="4439992"/>
            <a:ext cx="3341547" cy="540000"/>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 name="文字方塊 3">
            <a:extLst>
              <a:ext uri="{FF2B5EF4-FFF2-40B4-BE49-F238E27FC236}">
                <a16:creationId xmlns:a16="http://schemas.microsoft.com/office/drawing/2014/main" id="{7B74AC7B-8007-3490-9776-D41F54D1F346}"/>
              </a:ext>
            </a:extLst>
          </p:cNvPr>
          <p:cNvSpPr txBox="1"/>
          <p:nvPr/>
        </p:nvSpPr>
        <p:spPr>
          <a:xfrm>
            <a:off x="312807" y="4525326"/>
            <a:ext cx="3049659" cy="369332"/>
          </a:xfrm>
          <a:prstGeom prst="rect">
            <a:avLst/>
          </a:prstGeom>
          <a:noFill/>
        </p:spPr>
        <p:txBody>
          <a:bodyPr wrap="square" rtlCol="0">
            <a:spAutoFit/>
          </a:bodyPr>
          <a:lstStyle/>
          <a:p>
            <a:pPr algn="ctr"/>
            <a:r>
              <a:rPr kumimoji="1" lang="en" altLang="zh-TW" b="1" dirty="0">
                <a:solidFill>
                  <a:schemeClr val="bg1"/>
                </a:solidFill>
                <a:latin typeface="Noto Serif TC ExtraBold" panose="02020200000000000000" pitchFamily="18" charset="-128"/>
                <a:ea typeface="Noto Serif TC ExtraBold" panose="02020200000000000000" pitchFamily="18" charset="-128"/>
              </a:rPr>
              <a:t>Attaching References</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19" name="投影片編號版面配置區 18">
            <a:extLst>
              <a:ext uri="{FF2B5EF4-FFF2-40B4-BE49-F238E27FC236}">
                <a16:creationId xmlns:a16="http://schemas.microsoft.com/office/drawing/2014/main" id="{AAD6598F-B6AA-0D71-CFC9-7300B953726C}"/>
              </a:ext>
            </a:extLst>
          </p:cNvPr>
          <p:cNvSpPr>
            <a:spLocks noGrp="1"/>
          </p:cNvSpPr>
          <p:nvPr>
            <p:ph type="sldNum" sz="quarter" idx="12"/>
          </p:nvPr>
        </p:nvSpPr>
        <p:spPr/>
        <p:txBody>
          <a:bodyPr/>
          <a:lstStyle/>
          <a:p>
            <a:fld id="{F66883B1-9875-FF4C-AEEB-FA9021276C9A}" type="slidenum">
              <a:rPr kumimoji="1" lang="zh-TW" altLang="en-US" smtClean="0"/>
              <a:t>17</a:t>
            </a:fld>
            <a:endParaRPr kumimoji="1" lang="zh-TW" altLang="en-US"/>
          </a:p>
        </p:txBody>
      </p:sp>
      <p:sp>
        <p:nvSpPr>
          <p:cNvPr id="14" name="文字方塊 13">
            <a:extLst>
              <a:ext uri="{FF2B5EF4-FFF2-40B4-BE49-F238E27FC236}">
                <a16:creationId xmlns:a16="http://schemas.microsoft.com/office/drawing/2014/main" id="{4980E04A-E4DB-1842-B48D-9E38390A88E5}"/>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6471864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D77AAE-BCFD-02B9-96A0-1351CF78C29B}"/>
            </a:ext>
          </a:extLst>
        </p:cNvPr>
        <p:cNvGrpSpPr/>
        <p:nvPr/>
      </p:nvGrpSpPr>
      <p:grpSpPr>
        <a:xfrm>
          <a:off x="0" y="0"/>
          <a:ext cx="0" cy="0"/>
          <a:chOff x="0" y="0"/>
          <a:chExt cx="0" cy="0"/>
        </a:xfrm>
      </p:grpSpPr>
      <p:pic>
        <p:nvPicPr>
          <p:cNvPr id="42" name="圖片 41">
            <a:extLst>
              <a:ext uri="{FF2B5EF4-FFF2-40B4-BE49-F238E27FC236}">
                <a16:creationId xmlns:a16="http://schemas.microsoft.com/office/drawing/2014/main" id="{23E6E231-E04F-43A5-F65F-28BFB009C188}"/>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43" name="矩形 42">
            <a:extLst>
              <a:ext uri="{FF2B5EF4-FFF2-40B4-BE49-F238E27FC236}">
                <a16:creationId xmlns:a16="http://schemas.microsoft.com/office/drawing/2014/main" id="{A3D4E51C-99D7-28EA-975C-F59A52DE4AB2}"/>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5" name="圖片 4" descr="一張含有 文字, 螢幕擷取畫面, 軟體, 網頁 的圖片&#10;&#10;AI 產生的內容可能不正確。">
            <a:extLst>
              <a:ext uri="{FF2B5EF4-FFF2-40B4-BE49-F238E27FC236}">
                <a16:creationId xmlns:a16="http://schemas.microsoft.com/office/drawing/2014/main" id="{69CB568D-843C-E634-D236-F2D30B26F58B}"/>
              </a:ext>
            </a:extLst>
          </p:cNvPr>
          <p:cNvPicPr>
            <a:picLocks noChangeAspect="1"/>
          </p:cNvPicPr>
          <p:nvPr/>
        </p:nvPicPr>
        <p:blipFill>
          <a:blip r:embed="rId4"/>
          <a:stretch>
            <a:fillRect/>
          </a:stretch>
        </p:blipFill>
        <p:spPr>
          <a:xfrm>
            <a:off x="3446832" y="2425683"/>
            <a:ext cx="7488679" cy="4182675"/>
          </a:xfrm>
          <a:prstGeom prst="rect">
            <a:avLst/>
          </a:prstGeom>
        </p:spPr>
      </p:pic>
      <p:sp>
        <p:nvSpPr>
          <p:cNvPr id="6" name="矩形 5">
            <a:extLst>
              <a:ext uri="{FF2B5EF4-FFF2-40B4-BE49-F238E27FC236}">
                <a16:creationId xmlns:a16="http://schemas.microsoft.com/office/drawing/2014/main" id="{814E08A0-328A-B0B9-F33B-865E2B8F9E5F}"/>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7" name="橢圓 6">
            <a:extLst>
              <a:ext uri="{FF2B5EF4-FFF2-40B4-BE49-F238E27FC236}">
                <a16:creationId xmlns:a16="http://schemas.microsoft.com/office/drawing/2014/main" id="{0796E7B5-6BC6-2B0A-DA91-8207C5970957}"/>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8" name="圖片 7">
            <a:extLst>
              <a:ext uri="{FF2B5EF4-FFF2-40B4-BE49-F238E27FC236}">
                <a16:creationId xmlns:a16="http://schemas.microsoft.com/office/drawing/2014/main" id="{52EBFF4F-3B72-2B06-6C45-352BA70A509E}"/>
              </a:ext>
            </a:extLst>
          </p:cNvPr>
          <p:cNvPicPr>
            <a:picLocks noChangeAspect="1"/>
          </p:cNvPicPr>
          <p:nvPr/>
        </p:nvPicPr>
        <p:blipFill>
          <a:blip r:embed="rId5"/>
          <a:stretch>
            <a:fillRect/>
          </a:stretch>
        </p:blipFill>
        <p:spPr>
          <a:xfrm>
            <a:off x="370569" y="244142"/>
            <a:ext cx="520725" cy="520725"/>
          </a:xfrm>
          <a:prstGeom prst="rect">
            <a:avLst/>
          </a:prstGeom>
        </p:spPr>
      </p:pic>
      <p:sp>
        <p:nvSpPr>
          <p:cNvPr id="9" name="圓角矩形 8">
            <a:extLst>
              <a:ext uri="{FF2B5EF4-FFF2-40B4-BE49-F238E27FC236}">
                <a16:creationId xmlns:a16="http://schemas.microsoft.com/office/drawing/2014/main" id="{C57DB385-11C3-9BAE-C923-29EE30676C8E}"/>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0" name="圓角矩形 9">
            <a:extLst>
              <a:ext uri="{FF2B5EF4-FFF2-40B4-BE49-F238E27FC236}">
                <a16:creationId xmlns:a16="http://schemas.microsoft.com/office/drawing/2014/main" id="{EE14DC0D-5079-A8C0-225A-D50CD645E01C}"/>
              </a:ext>
            </a:extLst>
          </p:cNvPr>
          <p:cNvSpPr/>
          <p:nvPr/>
        </p:nvSpPr>
        <p:spPr>
          <a:xfrm>
            <a:off x="3910953"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12235518-2720-E547-C545-A2BC0347B004}"/>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2" name="圓角矩形 11">
            <a:extLst>
              <a:ext uri="{FF2B5EF4-FFF2-40B4-BE49-F238E27FC236}">
                <a16:creationId xmlns:a16="http://schemas.microsoft.com/office/drawing/2014/main" id="{435021B2-488C-C23E-8704-11CF8D77CF54}"/>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65F23716-F50C-CA56-8E44-A45C6507A961}"/>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grpSp>
        <p:nvGrpSpPr>
          <p:cNvPr id="40" name="群組 39">
            <a:extLst>
              <a:ext uri="{FF2B5EF4-FFF2-40B4-BE49-F238E27FC236}">
                <a16:creationId xmlns:a16="http://schemas.microsoft.com/office/drawing/2014/main" id="{656B6E2B-78FB-D553-9593-D4FEED32C746}"/>
              </a:ext>
            </a:extLst>
          </p:cNvPr>
          <p:cNvGrpSpPr/>
          <p:nvPr/>
        </p:nvGrpSpPr>
        <p:grpSpPr>
          <a:xfrm>
            <a:off x="359974" y="2449771"/>
            <a:ext cx="2494241" cy="1518568"/>
            <a:chOff x="319958" y="1754024"/>
            <a:chExt cx="2494241" cy="1518568"/>
          </a:xfrm>
        </p:grpSpPr>
        <p:sp>
          <p:nvSpPr>
            <p:cNvPr id="3" name="文字方塊 2">
              <a:extLst>
                <a:ext uri="{FF2B5EF4-FFF2-40B4-BE49-F238E27FC236}">
                  <a16:creationId xmlns:a16="http://schemas.microsoft.com/office/drawing/2014/main" id="{A0CF910E-099C-A061-A977-1CE49F28506E}"/>
                </a:ext>
              </a:extLst>
            </p:cNvPr>
            <p:cNvSpPr txBox="1"/>
            <p:nvPr/>
          </p:nvSpPr>
          <p:spPr>
            <a:xfrm>
              <a:off x="838690" y="1754024"/>
              <a:ext cx="1410194" cy="461665"/>
            </a:xfrm>
            <a:prstGeom prst="rect">
              <a:avLst/>
            </a:prstGeom>
            <a:noFill/>
          </p:spPr>
          <p:txBody>
            <a:bodyPr wrap="none" rtlCol="0">
              <a:spAutoFit/>
            </a:bodyPr>
            <a:lstStyle/>
            <a:p>
              <a:r>
                <a:rPr kumimoji="1" lang="en-US" altLang="zh-TW" sz="2400" b="1" dirty="0">
                  <a:latin typeface="Times New Roman" panose="02020603050405020304" pitchFamily="18" charset="0"/>
                  <a:cs typeface="Times New Roman" panose="02020603050405020304" pitchFamily="18" charset="0"/>
                </a:rPr>
                <a:t>Frontend</a:t>
              </a:r>
              <a:endParaRPr kumimoji="1" lang="zh-TW" altLang="en-US" sz="2400" b="1" dirty="0">
                <a:latin typeface="Times New Roman" panose="02020603050405020304" pitchFamily="18" charset="0"/>
                <a:cs typeface="Times New Roman" panose="02020603050405020304" pitchFamily="18" charset="0"/>
              </a:endParaRPr>
            </a:p>
          </p:txBody>
        </p:sp>
        <p:grpSp>
          <p:nvGrpSpPr>
            <p:cNvPr id="16" name="群組 15">
              <a:extLst>
                <a:ext uri="{FF2B5EF4-FFF2-40B4-BE49-F238E27FC236}">
                  <a16:creationId xmlns:a16="http://schemas.microsoft.com/office/drawing/2014/main" id="{289A9F4D-1AB3-712E-F37F-3A2841D4B738}"/>
                </a:ext>
              </a:extLst>
            </p:cNvPr>
            <p:cNvGrpSpPr/>
            <p:nvPr/>
          </p:nvGrpSpPr>
          <p:grpSpPr>
            <a:xfrm>
              <a:off x="319958" y="2205720"/>
              <a:ext cx="1037463" cy="1066872"/>
              <a:chOff x="1569741" y="5619512"/>
              <a:chExt cx="1037463" cy="1066872"/>
            </a:xfrm>
          </p:grpSpPr>
          <p:pic>
            <p:nvPicPr>
              <p:cNvPr id="17" name="Picture 2">
                <a:extLst>
                  <a:ext uri="{FF2B5EF4-FFF2-40B4-BE49-F238E27FC236}">
                    <a16:creationId xmlns:a16="http://schemas.microsoft.com/office/drawing/2014/main" id="{1E4C13C0-01D5-6B88-EE10-EE410C75478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28472" y="5619512"/>
                <a:ext cx="720000" cy="641055"/>
              </a:xfrm>
              <a:prstGeom prst="rect">
                <a:avLst/>
              </a:prstGeom>
              <a:noFill/>
              <a:extLst>
                <a:ext uri="{909E8E84-426E-40DD-AFC4-6F175D3DCCD1}">
                  <a14:hiddenFill xmlns:a14="http://schemas.microsoft.com/office/drawing/2010/main">
                    <a:solidFill>
                      <a:srgbClr val="FFFFFF"/>
                    </a:solidFill>
                  </a14:hiddenFill>
                </a:ext>
              </a:extLst>
            </p:spPr>
          </p:pic>
          <p:sp>
            <p:nvSpPr>
              <p:cNvPr id="18" name="文字方塊 17">
                <a:extLst>
                  <a:ext uri="{FF2B5EF4-FFF2-40B4-BE49-F238E27FC236}">
                    <a16:creationId xmlns:a16="http://schemas.microsoft.com/office/drawing/2014/main" id="{82EC3487-C8A7-2427-3306-35DF252637C7}"/>
                  </a:ext>
                </a:extLst>
              </p:cNvPr>
              <p:cNvSpPr txBox="1"/>
              <p:nvPr/>
            </p:nvSpPr>
            <p:spPr>
              <a:xfrm>
                <a:off x="1569741" y="6317052"/>
                <a:ext cx="1037463" cy="369332"/>
              </a:xfrm>
              <a:prstGeom prst="rect">
                <a:avLst/>
              </a:prstGeom>
              <a:noFill/>
            </p:spPr>
            <p:txBody>
              <a:bodyPr wrap="none" rtlCol="0">
                <a:spAutoFit/>
              </a:bodyPr>
              <a:lstStyle/>
              <a:p>
                <a:r>
                  <a:rPr kumimoji="1" lang="en-US" altLang="zh-TW" b="1" dirty="0">
                    <a:solidFill>
                      <a:schemeClr val="bg1">
                        <a:lumMod val="50000"/>
                      </a:schemeClr>
                    </a:solidFill>
                    <a:latin typeface="Times New Roman" panose="02020603050405020304" pitchFamily="18" charset="0"/>
                    <a:cs typeface="Times New Roman" panose="02020603050405020304" pitchFamily="18" charset="0"/>
                  </a:rPr>
                  <a:t>React 18</a:t>
                </a:r>
                <a:endParaRPr kumimoji="1" lang="zh-TW" altLang="en-US" b="1" dirty="0">
                  <a:solidFill>
                    <a:schemeClr val="bg1">
                      <a:lumMod val="50000"/>
                    </a:schemeClr>
                  </a:solidFill>
                  <a:latin typeface="Times New Roman" panose="02020603050405020304" pitchFamily="18" charset="0"/>
                  <a:cs typeface="Times New Roman" panose="02020603050405020304" pitchFamily="18" charset="0"/>
                </a:endParaRPr>
              </a:p>
            </p:txBody>
          </p:sp>
        </p:grpSp>
        <p:grpSp>
          <p:nvGrpSpPr>
            <p:cNvPr id="19" name="群組 18">
              <a:extLst>
                <a:ext uri="{FF2B5EF4-FFF2-40B4-BE49-F238E27FC236}">
                  <a16:creationId xmlns:a16="http://schemas.microsoft.com/office/drawing/2014/main" id="{F8A0105F-C32D-BFD8-7B6F-5BFD0F02A70E}"/>
                </a:ext>
              </a:extLst>
            </p:cNvPr>
            <p:cNvGrpSpPr/>
            <p:nvPr/>
          </p:nvGrpSpPr>
          <p:grpSpPr>
            <a:xfrm>
              <a:off x="1543787" y="2160475"/>
              <a:ext cx="1270412" cy="1106344"/>
              <a:chOff x="2691998" y="5580040"/>
              <a:chExt cx="1270412" cy="1106344"/>
            </a:xfrm>
          </p:grpSpPr>
          <p:pic>
            <p:nvPicPr>
              <p:cNvPr id="20" name="Picture 4" descr="Typescript plain logo - Social media &amp; Logos Icons">
                <a:extLst>
                  <a:ext uri="{FF2B5EF4-FFF2-40B4-BE49-F238E27FC236}">
                    <a16:creationId xmlns:a16="http://schemas.microsoft.com/office/drawing/2014/main" id="{6C35B765-6BAE-7FAD-5558-B3E6858AD8B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967204" y="5580040"/>
                <a:ext cx="720000" cy="720000"/>
              </a:xfrm>
              <a:prstGeom prst="rect">
                <a:avLst/>
              </a:prstGeom>
              <a:noFill/>
              <a:extLst>
                <a:ext uri="{909E8E84-426E-40DD-AFC4-6F175D3DCCD1}">
                  <a14:hiddenFill xmlns:a14="http://schemas.microsoft.com/office/drawing/2010/main">
                    <a:solidFill>
                      <a:srgbClr val="FFFFFF"/>
                    </a:solidFill>
                  </a14:hiddenFill>
                </a:ext>
              </a:extLst>
            </p:spPr>
          </p:pic>
          <p:sp>
            <p:nvSpPr>
              <p:cNvPr id="21" name="文字方塊 20">
                <a:extLst>
                  <a:ext uri="{FF2B5EF4-FFF2-40B4-BE49-F238E27FC236}">
                    <a16:creationId xmlns:a16="http://schemas.microsoft.com/office/drawing/2014/main" id="{8802D2FF-E8A2-A347-95CE-BC12B6E0FB12}"/>
                  </a:ext>
                </a:extLst>
              </p:cNvPr>
              <p:cNvSpPr txBox="1"/>
              <p:nvPr/>
            </p:nvSpPr>
            <p:spPr>
              <a:xfrm>
                <a:off x="2691998" y="6317052"/>
                <a:ext cx="1270412" cy="369332"/>
              </a:xfrm>
              <a:prstGeom prst="rect">
                <a:avLst/>
              </a:prstGeom>
              <a:noFill/>
            </p:spPr>
            <p:txBody>
              <a:bodyPr wrap="none" rtlCol="0">
                <a:spAutoFit/>
              </a:bodyPr>
              <a:lstStyle/>
              <a:p>
                <a:r>
                  <a:rPr kumimoji="1" lang="en-US" altLang="zh-TW" b="1" dirty="0">
                    <a:solidFill>
                      <a:schemeClr val="bg1">
                        <a:lumMod val="50000"/>
                      </a:schemeClr>
                    </a:solidFill>
                    <a:latin typeface="Times New Roman" panose="02020603050405020304" pitchFamily="18" charset="0"/>
                    <a:cs typeface="Times New Roman" panose="02020603050405020304" pitchFamily="18" charset="0"/>
                  </a:rPr>
                  <a:t>TypeScript</a:t>
                </a:r>
                <a:endParaRPr kumimoji="1" lang="zh-TW" altLang="en-US" b="1" dirty="0">
                  <a:solidFill>
                    <a:schemeClr val="bg1">
                      <a:lumMod val="50000"/>
                    </a:schemeClr>
                  </a:solidFill>
                  <a:latin typeface="Times New Roman" panose="02020603050405020304" pitchFamily="18" charset="0"/>
                  <a:cs typeface="Times New Roman" panose="02020603050405020304" pitchFamily="18" charset="0"/>
                </a:endParaRPr>
              </a:p>
            </p:txBody>
          </p:sp>
        </p:grpSp>
      </p:grpSp>
      <p:grpSp>
        <p:nvGrpSpPr>
          <p:cNvPr id="39" name="群組 38">
            <a:extLst>
              <a:ext uri="{FF2B5EF4-FFF2-40B4-BE49-F238E27FC236}">
                <a16:creationId xmlns:a16="http://schemas.microsoft.com/office/drawing/2014/main" id="{E81ABD7E-E15C-A41E-0FA0-BA5BA97B1217}"/>
              </a:ext>
            </a:extLst>
          </p:cNvPr>
          <p:cNvGrpSpPr/>
          <p:nvPr/>
        </p:nvGrpSpPr>
        <p:grpSpPr>
          <a:xfrm>
            <a:off x="216932" y="4829314"/>
            <a:ext cx="2668842" cy="1480577"/>
            <a:chOff x="114840" y="3624685"/>
            <a:chExt cx="2668842" cy="1480577"/>
          </a:xfrm>
        </p:grpSpPr>
        <p:sp>
          <p:nvSpPr>
            <p:cNvPr id="4" name="文字方塊 3">
              <a:extLst>
                <a:ext uri="{FF2B5EF4-FFF2-40B4-BE49-F238E27FC236}">
                  <a16:creationId xmlns:a16="http://schemas.microsoft.com/office/drawing/2014/main" id="{09C56067-0291-A52E-FF05-17F999149259}"/>
                </a:ext>
              </a:extLst>
            </p:cNvPr>
            <p:cNvSpPr txBox="1"/>
            <p:nvPr/>
          </p:nvSpPr>
          <p:spPr>
            <a:xfrm>
              <a:off x="839742" y="3624685"/>
              <a:ext cx="1330814" cy="461665"/>
            </a:xfrm>
            <a:prstGeom prst="rect">
              <a:avLst/>
            </a:prstGeom>
            <a:noFill/>
          </p:spPr>
          <p:txBody>
            <a:bodyPr wrap="none" rtlCol="0">
              <a:spAutoFit/>
            </a:bodyPr>
            <a:lstStyle/>
            <a:p>
              <a:r>
                <a:rPr kumimoji="1" lang="en-US" altLang="zh-TW" sz="2400" b="1" dirty="0">
                  <a:latin typeface="Times New Roman" panose="02020603050405020304" pitchFamily="18" charset="0"/>
                  <a:cs typeface="Times New Roman" panose="02020603050405020304" pitchFamily="18" charset="0"/>
                </a:rPr>
                <a:t>Backend</a:t>
              </a:r>
              <a:endParaRPr kumimoji="1" lang="zh-TW" altLang="en-US" sz="2400" b="1" dirty="0">
                <a:latin typeface="Times New Roman" panose="02020603050405020304" pitchFamily="18" charset="0"/>
                <a:cs typeface="Times New Roman" panose="02020603050405020304" pitchFamily="18" charset="0"/>
              </a:endParaRPr>
            </a:p>
          </p:txBody>
        </p:sp>
        <p:pic>
          <p:nvPicPr>
            <p:cNvPr id="22" name="Picture 6" descr="FastAPI SVG and transparent PNG icons | TechIcons">
              <a:extLst>
                <a:ext uri="{FF2B5EF4-FFF2-40B4-BE49-F238E27FC236}">
                  <a16:creationId xmlns:a16="http://schemas.microsoft.com/office/drawing/2014/main" id="{F99E98AD-44A9-40C8-288E-3E25CDE651F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79742" y="3995041"/>
              <a:ext cx="720000" cy="720000"/>
            </a:xfrm>
            <a:prstGeom prst="rect">
              <a:avLst/>
            </a:prstGeom>
            <a:noFill/>
            <a:extLst>
              <a:ext uri="{909E8E84-426E-40DD-AFC4-6F175D3DCCD1}">
                <a14:hiddenFill xmlns:a14="http://schemas.microsoft.com/office/drawing/2010/main">
                  <a:solidFill>
                    <a:srgbClr val="FFFFFF"/>
                  </a:solidFill>
                </a14:hiddenFill>
              </a:ext>
            </a:extLst>
          </p:spPr>
        </p:pic>
        <p:sp>
          <p:nvSpPr>
            <p:cNvPr id="23" name="文字方塊 22">
              <a:extLst>
                <a:ext uri="{FF2B5EF4-FFF2-40B4-BE49-F238E27FC236}">
                  <a16:creationId xmlns:a16="http://schemas.microsoft.com/office/drawing/2014/main" id="{28C2FF0E-8038-7688-B083-4FDF501A0EC5}"/>
                </a:ext>
              </a:extLst>
            </p:cNvPr>
            <p:cNvSpPr txBox="1"/>
            <p:nvPr/>
          </p:nvSpPr>
          <p:spPr>
            <a:xfrm>
              <a:off x="114840" y="4735930"/>
              <a:ext cx="1449804" cy="369332"/>
            </a:xfrm>
            <a:prstGeom prst="rect">
              <a:avLst/>
            </a:prstGeom>
            <a:noFill/>
          </p:spPr>
          <p:txBody>
            <a:bodyPr wrap="square">
              <a:spAutoFit/>
            </a:bodyPr>
            <a:lstStyle/>
            <a:p>
              <a:pPr algn="ctr"/>
              <a:r>
                <a:rPr lang="en" altLang="zh-TW" b="1" i="0" dirty="0">
                  <a:solidFill>
                    <a:schemeClr val="bg1">
                      <a:lumMod val="50000"/>
                    </a:schemeClr>
                  </a:solidFill>
                  <a:effectLst/>
                  <a:latin typeface="Times New Roman" panose="02020603050405020304" pitchFamily="18" charset="0"/>
                  <a:cs typeface="Times New Roman" panose="02020603050405020304" pitchFamily="18" charset="0"/>
                </a:rPr>
                <a:t>FastAPI</a:t>
              </a:r>
              <a:endParaRPr lang="zh-TW" altLang="en-US" b="1"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24" name="文字方塊 23">
              <a:extLst>
                <a:ext uri="{FF2B5EF4-FFF2-40B4-BE49-F238E27FC236}">
                  <a16:creationId xmlns:a16="http://schemas.microsoft.com/office/drawing/2014/main" id="{04CDC675-1996-1610-A11C-1FB9F334E828}"/>
                </a:ext>
              </a:extLst>
            </p:cNvPr>
            <p:cNvSpPr txBox="1"/>
            <p:nvPr/>
          </p:nvSpPr>
          <p:spPr>
            <a:xfrm>
              <a:off x="1449021" y="4729948"/>
              <a:ext cx="1334661" cy="369332"/>
            </a:xfrm>
            <a:prstGeom prst="rect">
              <a:avLst/>
            </a:prstGeom>
            <a:noFill/>
          </p:spPr>
          <p:txBody>
            <a:bodyPr wrap="none" rtlCol="0">
              <a:spAutoFit/>
            </a:bodyPr>
            <a:lstStyle/>
            <a:p>
              <a:r>
                <a:rPr lang="en" altLang="zh-TW" b="1" dirty="0">
                  <a:solidFill>
                    <a:schemeClr val="bg1">
                      <a:lumMod val="50000"/>
                    </a:schemeClr>
                  </a:solidFill>
                  <a:latin typeface="Times New Roman" panose="02020603050405020304" pitchFamily="18" charset="0"/>
                  <a:cs typeface="Times New Roman" panose="02020603050405020304" pitchFamily="18" charset="0"/>
                </a:rPr>
                <a:t>ChromaDB</a:t>
              </a:r>
              <a:endParaRPr kumimoji="1" lang="zh-TW" altLang="en-US" dirty="0">
                <a:solidFill>
                  <a:schemeClr val="bg1">
                    <a:lumMod val="50000"/>
                  </a:schemeClr>
                </a:solidFill>
                <a:latin typeface="Times New Roman" panose="02020603050405020304" pitchFamily="18" charset="0"/>
                <a:cs typeface="Times New Roman" panose="02020603050405020304" pitchFamily="18" charset="0"/>
              </a:endParaRPr>
            </a:p>
          </p:txBody>
        </p:sp>
        <p:pic>
          <p:nvPicPr>
            <p:cNvPr id="25" name="Picture 8" descr="Chroma icon - Free Download PNG &amp; SVG | Streamline">
              <a:extLst>
                <a:ext uri="{FF2B5EF4-FFF2-40B4-BE49-F238E27FC236}">
                  <a16:creationId xmlns:a16="http://schemas.microsoft.com/office/drawing/2014/main" id="{FEB9183F-ECA9-6DAF-517C-42A85204AAF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666351" y="3905041"/>
              <a:ext cx="900000" cy="900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5" name="群組 14">
            <a:extLst>
              <a:ext uri="{FF2B5EF4-FFF2-40B4-BE49-F238E27FC236}">
                <a16:creationId xmlns:a16="http://schemas.microsoft.com/office/drawing/2014/main" id="{E31A9383-1677-6C94-D6AD-FA12E6954742}"/>
              </a:ext>
            </a:extLst>
          </p:cNvPr>
          <p:cNvGrpSpPr/>
          <p:nvPr/>
        </p:nvGrpSpPr>
        <p:grpSpPr>
          <a:xfrm>
            <a:off x="6654702" y="3999936"/>
            <a:ext cx="2035173" cy="1605246"/>
            <a:chOff x="526200" y="5104885"/>
            <a:chExt cx="2035173" cy="1605246"/>
          </a:xfrm>
        </p:grpSpPr>
        <p:grpSp>
          <p:nvGrpSpPr>
            <p:cNvPr id="14" name="群組 13">
              <a:extLst>
                <a:ext uri="{FF2B5EF4-FFF2-40B4-BE49-F238E27FC236}">
                  <a16:creationId xmlns:a16="http://schemas.microsoft.com/office/drawing/2014/main" id="{C440B20F-D25F-B6E6-530C-F8614D6D277A}"/>
                </a:ext>
              </a:extLst>
            </p:cNvPr>
            <p:cNvGrpSpPr/>
            <p:nvPr/>
          </p:nvGrpSpPr>
          <p:grpSpPr>
            <a:xfrm>
              <a:off x="1071576" y="5104885"/>
              <a:ext cx="885179" cy="1173144"/>
              <a:chOff x="1071576" y="5104885"/>
              <a:chExt cx="885179" cy="1173144"/>
            </a:xfrm>
          </p:grpSpPr>
          <p:sp>
            <p:nvSpPr>
              <p:cNvPr id="38" name="文字方塊 37">
                <a:extLst>
                  <a:ext uri="{FF2B5EF4-FFF2-40B4-BE49-F238E27FC236}">
                    <a16:creationId xmlns:a16="http://schemas.microsoft.com/office/drawing/2014/main" id="{B7C3E0F7-7B86-B28F-2649-6465A7F58930}"/>
                  </a:ext>
                </a:extLst>
              </p:cNvPr>
              <p:cNvSpPr txBox="1"/>
              <p:nvPr/>
            </p:nvSpPr>
            <p:spPr>
              <a:xfrm>
                <a:off x="1071576" y="5104885"/>
                <a:ext cx="885179" cy="461665"/>
              </a:xfrm>
              <a:prstGeom prst="rect">
                <a:avLst/>
              </a:prstGeom>
              <a:noFill/>
            </p:spPr>
            <p:txBody>
              <a:bodyPr wrap="none" rtlCol="0">
                <a:spAutoFit/>
              </a:bodyPr>
              <a:lstStyle/>
              <a:p>
                <a:r>
                  <a:rPr kumimoji="1" lang="en-US" altLang="zh-TW" sz="2400" b="1" dirty="0">
                    <a:latin typeface="Times New Roman" panose="02020603050405020304" pitchFamily="18" charset="0"/>
                    <a:cs typeface="Times New Roman" panose="02020603050405020304" pitchFamily="18" charset="0"/>
                  </a:rPr>
                  <a:t>LLM</a:t>
                </a:r>
                <a:endParaRPr kumimoji="1" lang="zh-TW" altLang="en-US" sz="2400" b="1" dirty="0">
                  <a:latin typeface="Times New Roman" panose="02020603050405020304" pitchFamily="18" charset="0"/>
                  <a:cs typeface="Times New Roman" panose="02020603050405020304" pitchFamily="18" charset="0"/>
                </a:endParaRPr>
              </a:p>
            </p:txBody>
          </p:sp>
          <p:pic>
            <p:nvPicPr>
              <p:cNvPr id="18434" name="Picture 2" descr="ChatGPT - Wikipedia">
                <a:extLst>
                  <a:ext uri="{FF2B5EF4-FFF2-40B4-BE49-F238E27FC236}">
                    <a16:creationId xmlns:a16="http://schemas.microsoft.com/office/drawing/2014/main" id="{29867D89-D71C-23CF-6BC6-5B4665C964C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143928" y="5558029"/>
                <a:ext cx="720000" cy="720000"/>
              </a:xfrm>
              <a:prstGeom prst="rect">
                <a:avLst/>
              </a:prstGeom>
              <a:noFill/>
              <a:extLst>
                <a:ext uri="{909E8E84-426E-40DD-AFC4-6F175D3DCCD1}">
                  <a14:hiddenFill xmlns:a14="http://schemas.microsoft.com/office/drawing/2010/main">
                    <a:solidFill>
                      <a:srgbClr val="FFFFFF"/>
                    </a:solidFill>
                  </a14:hiddenFill>
                </a:ext>
              </a:extLst>
            </p:spPr>
          </p:pic>
        </p:grpSp>
        <p:sp>
          <p:nvSpPr>
            <p:cNvPr id="41" name="文字方塊 40">
              <a:extLst>
                <a:ext uri="{FF2B5EF4-FFF2-40B4-BE49-F238E27FC236}">
                  <a16:creationId xmlns:a16="http://schemas.microsoft.com/office/drawing/2014/main" id="{89AEFE1D-6884-3773-C9BB-B26D00E91B06}"/>
                </a:ext>
              </a:extLst>
            </p:cNvPr>
            <p:cNvSpPr txBox="1"/>
            <p:nvPr/>
          </p:nvSpPr>
          <p:spPr>
            <a:xfrm>
              <a:off x="526200" y="6340799"/>
              <a:ext cx="2035173" cy="369332"/>
            </a:xfrm>
            <a:prstGeom prst="rect">
              <a:avLst/>
            </a:prstGeom>
            <a:noFill/>
          </p:spPr>
          <p:txBody>
            <a:bodyPr wrap="square">
              <a:spAutoFit/>
            </a:bodyPr>
            <a:lstStyle/>
            <a:p>
              <a:pPr algn="ctr"/>
              <a:r>
                <a:rPr lang="en" altLang="zh-TW" b="1" i="0" dirty="0">
                  <a:solidFill>
                    <a:schemeClr val="bg1">
                      <a:lumMod val="50000"/>
                    </a:schemeClr>
                  </a:solidFill>
                  <a:effectLst/>
                  <a:latin typeface="Times New Roman" panose="02020603050405020304" pitchFamily="18" charset="0"/>
                  <a:cs typeface="Times New Roman" panose="02020603050405020304" pitchFamily="18" charset="0"/>
                </a:rPr>
                <a:t>GPT-4o mini</a:t>
              </a:r>
              <a:endParaRPr lang="zh-TW" altLang="en-US" b="1" dirty="0">
                <a:solidFill>
                  <a:schemeClr val="bg1">
                    <a:lumMod val="50000"/>
                  </a:schemeClr>
                </a:solidFill>
                <a:latin typeface="Times New Roman" panose="02020603050405020304" pitchFamily="18" charset="0"/>
                <a:cs typeface="Times New Roman" panose="02020603050405020304" pitchFamily="18" charset="0"/>
              </a:endParaRPr>
            </a:p>
          </p:txBody>
        </p:sp>
      </p:grpSp>
      <p:sp>
        <p:nvSpPr>
          <p:cNvPr id="44" name="投影片編號版面配置區 43">
            <a:extLst>
              <a:ext uri="{FF2B5EF4-FFF2-40B4-BE49-F238E27FC236}">
                <a16:creationId xmlns:a16="http://schemas.microsoft.com/office/drawing/2014/main" id="{64010F85-1AEF-5026-445D-597DB29B5136}"/>
              </a:ext>
            </a:extLst>
          </p:cNvPr>
          <p:cNvSpPr>
            <a:spLocks noGrp="1"/>
          </p:cNvSpPr>
          <p:nvPr>
            <p:ph type="sldNum" sz="quarter" idx="12"/>
          </p:nvPr>
        </p:nvSpPr>
        <p:spPr/>
        <p:txBody>
          <a:bodyPr/>
          <a:lstStyle/>
          <a:p>
            <a:fld id="{F66883B1-9875-FF4C-AEEB-FA9021276C9A}" type="slidenum">
              <a:rPr kumimoji="1" lang="zh-TW" altLang="en-US" smtClean="0"/>
              <a:t>18</a:t>
            </a:fld>
            <a:endParaRPr kumimoji="1" lang="zh-TW" altLang="en-US"/>
          </a:p>
        </p:txBody>
      </p:sp>
      <p:sp>
        <p:nvSpPr>
          <p:cNvPr id="2" name="文字方塊 1">
            <a:extLst>
              <a:ext uri="{FF2B5EF4-FFF2-40B4-BE49-F238E27FC236}">
                <a16:creationId xmlns:a16="http://schemas.microsoft.com/office/drawing/2014/main" id="{A9135F76-5535-2309-9104-7921C7FCCB3C}"/>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2430803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712C7987-AADE-9BD6-43DC-444B6BBC915E}"/>
              </a:ext>
            </a:extLst>
          </p:cNvPr>
          <p:cNvSpPr txBox="1"/>
          <p:nvPr/>
        </p:nvSpPr>
        <p:spPr>
          <a:xfrm>
            <a:off x="370569" y="2039613"/>
            <a:ext cx="10927084" cy="2777876"/>
          </a:xfrm>
          <a:prstGeom prst="rect">
            <a:avLst/>
          </a:prstGeom>
          <a:noFill/>
        </p:spPr>
        <p:txBody>
          <a:bodyPr wrap="square">
            <a:spAutoFit/>
          </a:bodyPr>
          <a:lstStyle/>
          <a:p>
            <a:pPr>
              <a:lnSpc>
                <a:spcPct val="200000"/>
              </a:lnSpc>
              <a:buNone/>
            </a:pPr>
            <a:r>
              <a:rPr lang="en" altLang="zh-TW" b="1" dirty="0">
                <a:latin typeface="Times New Roman" panose="02020603050405020304" pitchFamily="18" charset="0"/>
                <a:ea typeface="Noto Serif TC ExtraBold" panose="02020200000000000000" pitchFamily="18" charset="-128"/>
                <a:cs typeface="Times New Roman" panose="02020603050405020304" pitchFamily="18" charset="0"/>
              </a:rPr>
              <a:t>Completed the UI prototype for the "Fukui Tourism AI," integrating two core features: </a:t>
            </a:r>
          </a:p>
          <a:p>
            <a:pPr marL="285750" indent="-285750">
              <a:lnSpc>
                <a:spcPct val="200000"/>
              </a:lnSpc>
              <a:buFont typeface="Arial" panose="020B0604020202020204" pitchFamily="34" charset="0"/>
              <a:buChar char="•"/>
            </a:pPr>
            <a:r>
              <a:rPr lang="en" altLang="zh-TW" b="1" dirty="0">
                <a:latin typeface="Times New Roman" panose="02020603050405020304" pitchFamily="18" charset="0"/>
                <a:ea typeface="Noto Serif TC ExtraBold" panose="02020200000000000000" pitchFamily="18" charset="-128"/>
                <a:cs typeface="Times New Roman" panose="02020603050405020304" pitchFamily="18" charset="0"/>
              </a:rPr>
              <a:t>Interactive Map (Map Mode): </a:t>
            </a:r>
            <a:r>
              <a:rPr lang="en" altLang="zh-TW" dirty="0">
                <a:latin typeface="Times New Roman" panose="02020603050405020304" pitchFamily="18" charset="0"/>
                <a:ea typeface="Noto Serif TC ExtraBold" panose="02020200000000000000" pitchFamily="18" charset="-128"/>
                <a:cs typeface="Times New Roman" panose="02020603050405020304" pitchFamily="18" charset="0"/>
              </a:rPr>
              <a:t>Visually displays all attractions; users can click for details and instantly launch Google Maps for navigation.</a:t>
            </a:r>
            <a:endParaRPr lang="en" altLang="zh-TW" b="1" dirty="0">
              <a:latin typeface="Times New Roman" panose="02020603050405020304" pitchFamily="18" charset="0"/>
              <a:ea typeface="Noto Serif TC ExtraBold" panose="02020200000000000000" pitchFamily="18" charset="-128"/>
              <a:cs typeface="Times New Roman" panose="02020603050405020304" pitchFamily="18" charset="0"/>
            </a:endParaRPr>
          </a:p>
          <a:p>
            <a:pPr marL="285750" indent="-285750">
              <a:lnSpc>
                <a:spcPct val="200000"/>
              </a:lnSpc>
              <a:buFont typeface="Arial" panose="020B0604020202020204" pitchFamily="34" charset="0"/>
              <a:buChar char="•"/>
            </a:pPr>
            <a:r>
              <a:rPr lang="en" altLang="zh-TW" b="1" dirty="0">
                <a:latin typeface="Times New Roman" panose="02020603050405020304" pitchFamily="18" charset="0"/>
                <a:ea typeface="Noto Serif TC ExtraBold" panose="02020200000000000000" pitchFamily="18" charset="-128"/>
                <a:cs typeface="Times New Roman" panose="02020603050405020304" pitchFamily="18" charset="0"/>
              </a:rPr>
              <a:t>Smart Chat (Chat Mode): </a:t>
            </a:r>
            <a:r>
              <a:rPr lang="en" altLang="zh-TW" dirty="0">
                <a:latin typeface="Times New Roman" panose="02020603050405020304" pitchFamily="18" charset="0"/>
                <a:ea typeface="Noto Serif TC ExtraBold" panose="02020200000000000000" pitchFamily="18" charset="-128"/>
                <a:cs typeface="Times New Roman" panose="02020603050405020304" pitchFamily="18" charset="0"/>
              </a:rPr>
              <a:t>Users can ask questions in natural language to receive personalized travel advice, powered by GPT-4o-mini.  </a:t>
            </a:r>
          </a:p>
        </p:txBody>
      </p:sp>
      <p:sp>
        <p:nvSpPr>
          <p:cNvPr id="6" name="矩形 5">
            <a:extLst>
              <a:ext uri="{FF2B5EF4-FFF2-40B4-BE49-F238E27FC236}">
                <a16:creationId xmlns:a16="http://schemas.microsoft.com/office/drawing/2014/main" id="{02C6B2D9-1412-F3EA-5054-F267E56F9D74}"/>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7" name="橢圓 6">
            <a:extLst>
              <a:ext uri="{FF2B5EF4-FFF2-40B4-BE49-F238E27FC236}">
                <a16:creationId xmlns:a16="http://schemas.microsoft.com/office/drawing/2014/main" id="{B6937D0D-05C8-9AEF-F383-C0324E5614FB}"/>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8" name="圖片 7">
            <a:extLst>
              <a:ext uri="{FF2B5EF4-FFF2-40B4-BE49-F238E27FC236}">
                <a16:creationId xmlns:a16="http://schemas.microsoft.com/office/drawing/2014/main" id="{47BA9AAB-3AC9-10B2-6CB4-47069B50870E}"/>
              </a:ext>
            </a:extLst>
          </p:cNvPr>
          <p:cNvPicPr>
            <a:picLocks noChangeAspect="1"/>
          </p:cNvPicPr>
          <p:nvPr/>
        </p:nvPicPr>
        <p:blipFill>
          <a:blip r:embed="rId3"/>
          <a:stretch>
            <a:fillRect/>
          </a:stretch>
        </p:blipFill>
        <p:spPr>
          <a:xfrm>
            <a:off x="370569" y="244142"/>
            <a:ext cx="520725" cy="520725"/>
          </a:xfrm>
          <a:prstGeom prst="rect">
            <a:avLst/>
          </a:prstGeom>
        </p:spPr>
      </p:pic>
      <p:sp>
        <p:nvSpPr>
          <p:cNvPr id="9" name="圓角矩形 8">
            <a:extLst>
              <a:ext uri="{FF2B5EF4-FFF2-40B4-BE49-F238E27FC236}">
                <a16:creationId xmlns:a16="http://schemas.microsoft.com/office/drawing/2014/main" id="{9DED434D-A4BE-AEC5-717B-31544E68BD5A}"/>
              </a:ext>
            </a:extLst>
          </p:cNvPr>
          <p:cNvSpPr/>
          <p:nvPr/>
        </p:nvSpPr>
        <p:spPr>
          <a:xfrm>
            <a:off x="1887204"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0" name="圓角矩形 9">
            <a:extLst>
              <a:ext uri="{FF2B5EF4-FFF2-40B4-BE49-F238E27FC236}">
                <a16:creationId xmlns:a16="http://schemas.microsoft.com/office/drawing/2014/main" id="{96F6DA70-38B9-4838-A308-C1B6E098DC1D}"/>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1314A533-13F3-D786-F5FF-F5EE87A6DC6E}"/>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2" name="圓角矩形 11">
            <a:extLst>
              <a:ext uri="{FF2B5EF4-FFF2-40B4-BE49-F238E27FC236}">
                <a16:creationId xmlns:a16="http://schemas.microsoft.com/office/drawing/2014/main" id="{91E86940-1C38-B600-5A17-9084F1982B49}"/>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A9D8809C-28CE-B2A4-D63F-ECCBC265A387}"/>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5" name="文字方塊 14">
            <a:extLst>
              <a:ext uri="{FF2B5EF4-FFF2-40B4-BE49-F238E27FC236}">
                <a16:creationId xmlns:a16="http://schemas.microsoft.com/office/drawing/2014/main" id="{ED0020E3-6033-27A8-60CB-06C24EDF8BA1}"/>
              </a:ext>
            </a:extLst>
          </p:cNvPr>
          <p:cNvSpPr txBox="1"/>
          <p:nvPr/>
        </p:nvSpPr>
        <p:spPr>
          <a:xfrm>
            <a:off x="370569" y="1199015"/>
            <a:ext cx="6100010" cy="581057"/>
          </a:xfrm>
          <a:prstGeom prst="rect">
            <a:avLst/>
          </a:prstGeom>
          <a:noFill/>
        </p:spPr>
        <p:txBody>
          <a:bodyPr wrap="square">
            <a:spAutoFit/>
          </a:bodyPr>
          <a:lstStyle/>
          <a:p>
            <a:pPr>
              <a:lnSpc>
                <a:spcPct val="150000"/>
              </a:lnSpc>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This Week's Progress </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6" name="文字方塊 15">
            <a:extLst>
              <a:ext uri="{FF2B5EF4-FFF2-40B4-BE49-F238E27FC236}">
                <a16:creationId xmlns:a16="http://schemas.microsoft.com/office/drawing/2014/main" id="{91819027-6AB7-D8C1-DF5B-1C7A5430094F}"/>
              </a:ext>
            </a:extLst>
          </p:cNvPr>
          <p:cNvSpPr txBox="1"/>
          <p:nvPr/>
        </p:nvSpPr>
        <p:spPr>
          <a:xfrm>
            <a:off x="2715477" y="4966657"/>
            <a:ext cx="1410194" cy="461665"/>
          </a:xfrm>
          <a:prstGeom prst="rect">
            <a:avLst/>
          </a:prstGeom>
          <a:noFill/>
        </p:spPr>
        <p:txBody>
          <a:bodyPr wrap="none" rtlCol="0">
            <a:spAutoFit/>
          </a:bodyPr>
          <a:lstStyle/>
          <a:p>
            <a:r>
              <a:rPr kumimoji="1" lang="en-US" altLang="zh-TW" sz="2400" b="1" dirty="0">
                <a:solidFill>
                  <a:schemeClr val="bg1">
                    <a:lumMod val="50000"/>
                  </a:schemeClr>
                </a:solidFill>
                <a:latin typeface="Times New Roman" panose="02020603050405020304" pitchFamily="18" charset="0"/>
                <a:cs typeface="Times New Roman" panose="02020603050405020304" pitchFamily="18" charset="0"/>
              </a:rPr>
              <a:t>Frontend</a:t>
            </a:r>
            <a:endParaRPr kumimoji="1" lang="zh-TW" altLang="en-US" sz="2400" b="1"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7" name="文字方塊 16">
            <a:extLst>
              <a:ext uri="{FF2B5EF4-FFF2-40B4-BE49-F238E27FC236}">
                <a16:creationId xmlns:a16="http://schemas.microsoft.com/office/drawing/2014/main" id="{11FD3F80-E834-7FF1-0D2F-26EB0F36D4BC}"/>
              </a:ext>
            </a:extLst>
          </p:cNvPr>
          <p:cNvSpPr txBox="1"/>
          <p:nvPr/>
        </p:nvSpPr>
        <p:spPr>
          <a:xfrm>
            <a:off x="8345590" y="4966656"/>
            <a:ext cx="1330814" cy="461665"/>
          </a:xfrm>
          <a:prstGeom prst="rect">
            <a:avLst/>
          </a:prstGeom>
          <a:noFill/>
        </p:spPr>
        <p:txBody>
          <a:bodyPr wrap="none" rtlCol="0">
            <a:spAutoFit/>
          </a:bodyPr>
          <a:lstStyle/>
          <a:p>
            <a:r>
              <a:rPr kumimoji="1" lang="en-US" altLang="zh-TW" sz="2400" b="1" dirty="0">
                <a:solidFill>
                  <a:schemeClr val="bg1">
                    <a:lumMod val="50000"/>
                  </a:schemeClr>
                </a:solidFill>
                <a:latin typeface="Times New Roman" panose="02020603050405020304" pitchFamily="18" charset="0"/>
                <a:cs typeface="Times New Roman" panose="02020603050405020304" pitchFamily="18" charset="0"/>
              </a:rPr>
              <a:t>Backend</a:t>
            </a:r>
            <a:endParaRPr kumimoji="1" lang="zh-TW" altLang="en-US" sz="2400" b="1" dirty="0">
              <a:solidFill>
                <a:schemeClr val="bg1">
                  <a:lumMod val="50000"/>
                </a:schemeClr>
              </a:solidFill>
              <a:latin typeface="Times New Roman" panose="02020603050405020304" pitchFamily="18" charset="0"/>
              <a:cs typeface="Times New Roman" panose="02020603050405020304" pitchFamily="18" charset="0"/>
            </a:endParaRPr>
          </a:p>
        </p:txBody>
      </p:sp>
      <p:grpSp>
        <p:nvGrpSpPr>
          <p:cNvPr id="20" name="群組 19">
            <a:extLst>
              <a:ext uri="{FF2B5EF4-FFF2-40B4-BE49-F238E27FC236}">
                <a16:creationId xmlns:a16="http://schemas.microsoft.com/office/drawing/2014/main" id="{C6F3E69D-1A0D-2EE8-E37C-625977E03702}"/>
              </a:ext>
            </a:extLst>
          </p:cNvPr>
          <p:cNvGrpSpPr/>
          <p:nvPr/>
        </p:nvGrpSpPr>
        <p:grpSpPr>
          <a:xfrm>
            <a:off x="2196745" y="5658985"/>
            <a:ext cx="1037463" cy="1066872"/>
            <a:chOff x="1569741" y="5619512"/>
            <a:chExt cx="1037463" cy="1066872"/>
          </a:xfrm>
        </p:grpSpPr>
        <p:pic>
          <p:nvPicPr>
            <p:cNvPr id="1026" name="Picture 2">
              <a:extLst>
                <a:ext uri="{FF2B5EF4-FFF2-40B4-BE49-F238E27FC236}">
                  <a16:creationId xmlns:a16="http://schemas.microsoft.com/office/drawing/2014/main" id="{B2B13EFF-CA75-523E-FF59-F1D180D976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28472" y="5619512"/>
              <a:ext cx="720000" cy="641055"/>
            </a:xfrm>
            <a:prstGeom prst="rect">
              <a:avLst/>
            </a:prstGeom>
            <a:noFill/>
            <a:extLst>
              <a:ext uri="{909E8E84-426E-40DD-AFC4-6F175D3DCCD1}">
                <a14:hiddenFill xmlns:a14="http://schemas.microsoft.com/office/drawing/2010/main">
                  <a:solidFill>
                    <a:srgbClr val="FFFFFF"/>
                  </a:solidFill>
                </a14:hiddenFill>
              </a:ext>
            </a:extLst>
          </p:spPr>
        </p:pic>
        <p:sp>
          <p:nvSpPr>
            <p:cNvPr id="18" name="文字方塊 17">
              <a:extLst>
                <a:ext uri="{FF2B5EF4-FFF2-40B4-BE49-F238E27FC236}">
                  <a16:creationId xmlns:a16="http://schemas.microsoft.com/office/drawing/2014/main" id="{94C356FD-819F-F042-F11F-E914DB0494CC}"/>
                </a:ext>
              </a:extLst>
            </p:cNvPr>
            <p:cNvSpPr txBox="1"/>
            <p:nvPr/>
          </p:nvSpPr>
          <p:spPr>
            <a:xfrm>
              <a:off x="1569741" y="6317052"/>
              <a:ext cx="1037463" cy="369332"/>
            </a:xfrm>
            <a:prstGeom prst="rect">
              <a:avLst/>
            </a:prstGeom>
            <a:noFill/>
          </p:spPr>
          <p:txBody>
            <a:bodyPr wrap="none" rtlCol="0">
              <a:spAutoFit/>
            </a:bodyPr>
            <a:lstStyle/>
            <a:p>
              <a:r>
                <a:rPr kumimoji="1" lang="en-US" altLang="zh-TW" b="1" dirty="0">
                  <a:solidFill>
                    <a:schemeClr val="bg1">
                      <a:lumMod val="50000"/>
                    </a:schemeClr>
                  </a:solidFill>
                  <a:latin typeface="Times New Roman" panose="02020603050405020304" pitchFamily="18" charset="0"/>
                  <a:cs typeface="Times New Roman" panose="02020603050405020304" pitchFamily="18" charset="0"/>
                </a:rPr>
                <a:t>React 18</a:t>
              </a:r>
              <a:endParaRPr kumimoji="1" lang="zh-TW" altLang="en-US" b="1" dirty="0">
                <a:solidFill>
                  <a:schemeClr val="bg1">
                    <a:lumMod val="50000"/>
                  </a:schemeClr>
                </a:solidFill>
                <a:latin typeface="Times New Roman" panose="02020603050405020304" pitchFamily="18" charset="0"/>
                <a:cs typeface="Times New Roman" panose="02020603050405020304" pitchFamily="18" charset="0"/>
              </a:endParaRPr>
            </a:p>
          </p:txBody>
        </p:sp>
      </p:grpSp>
      <p:grpSp>
        <p:nvGrpSpPr>
          <p:cNvPr id="21" name="群組 20">
            <a:extLst>
              <a:ext uri="{FF2B5EF4-FFF2-40B4-BE49-F238E27FC236}">
                <a16:creationId xmlns:a16="http://schemas.microsoft.com/office/drawing/2014/main" id="{F972AC37-FBD8-9A26-EC08-EB0D329EBDB9}"/>
              </a:ext>
            </a:extLst>
          </p:cNvPr>
          <p:cNvGrpSpPr/>
          <p:nvPr/>
        </p:nvGrpSpPr>
        <p:grpSpPr>
          <a:xfrm>
            <a:off x="3420574" y="5613740"/>
            <a:ext cx="1270412" cy="1106344"/>
            <a:chOff x="2691998" y="5580040"/>
            <a:chExt cx="1270412" cy="1106344"/>
          </a:xfrm>
        </p:grpSpPr>
        <p:pic>
          <p:nvPicPr>
            <p:cNvPr id="1028" name="Picture 4" descr="Typescript plain logo - Social media &amp; Logos Icons">
              <a:extLst>
                <a:ext uri="{FF2B5EF4-FFF2-40B4-BE49-F238E27FC236}">
                  <a16:creationId xmlns:a16="http://schemas.microsoft.com/office/drawing/2014/main" id="{9C43385D-136D-F168-43FD-BDD5C2C3AA1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67204" y="5580040"/>
              <a:ext cx="720000" cy="720000"/>
            </a:xfrm>
            <a:prstGeom prst="rect">
              <a:avLst/>
            </a:prstGeom>
            <a:noFill/>
            <a:extLst>
              <a:ext uri="{909E8E84-426E-40DD-AFC4-6F175D3DCCD1}">
                <a14:hiddenFill xmlns:a14="http://schemas.microsoft.com/office/drawing/2010/main">
                  <a:solidFill>
                    <a:srgbClr val="FFFFFF"/>
                  </a:solidFill>
                </a14:hiddenFill>
              </a:ext>
            </a:extLst>
          </p:spPr>
        </p:pic>
        <p:sp>
          <p:nvSpPr>
            <p:cNvPr id="19" name="文字方塊 18">
              <a:extLst>
                <a:ext uri="{FF2B5EF4-FFF2-40B4-BE49-F238E27FC236}">
                  <a16:creationId xmlns:a16="http://schemas.microsoft.com/office/drawing/2014/main" id="{C94B59F1-F573-851C-1513-121219B6F2EE}"/>
                </a:ext>
              </a:extLst>
            </p:cNvPr>
            <p:cNvSpPr txBox="1"/>
            <p:nvPr/>
          </p:nvSpPr>
          <p:spPr>
            <a:xfrm>
              <a:off x="2691998" y="6317052"/>
              <a:ext cx="1270412" cy="369332"/>
            </a:xfrm>
            <a:prstGeom prst="rect">
              <a:avLst/>
            </a:prstGeom>
            <a:noFill/>
          </p:spPr>
          <p:txBody>
            <a:bodyPr wrap="none" rtlCol="0">
              <a:spAutoFit/>
            </a:bodyPr>
            <a:lstStyle/>
            <a:p>
              <a:r>
                <a:rPr kumimoji="1" lang="en-US" altLang="zh-TW" b="1" dirty="0">
                  <a:solidFill>
                    <a:schemeClr val="bg1">
                      <a:lumMod val="50000"/>
                    </a:schemeClr>
                  </a:solidFill>
                  <a:latin typeface="Times New Roman" panose="02020603050405020304" pitchFamily="18" charset="0"/>
                  <a:cs typeface="Times New Roman" panose="02020603050405020304" pitchFamily="18" charset="0"/>
                </a:rPr>
                <a:t>TypeScript</a:t>
              </a:r>
              <a:endParaRPr kumimoji="1" lang="zh-TW" altLang="en-US" b="1" dirty="0">
                <a:solidFill>
                  <a:schemeClr val="bg1">
                    <a:lumMod val="50000"/>
                  </a:schemeClr>
                </a:solidFill>
                <a:latin typeface="Times New Roman" panose="02020603050405020304" pitchFamily="18" charset="0"/>
                <a:cs typeface="Times New Roman" panose="02020603050405020304" pitchFamily="18" charset="0"/>
              </a:endParaRPr>
            </a:p>
          </p:txBody>
        </p:sp>
      </p:grpSp>
      <p:pic>
        <p:nvPicPr>
          <p:cNvPr id="1030" name="Picture 6" descr="FastAPI SVG and transparent PNG icons | TechIcons">
            <a:extLst>
              <a:ext uri="{FF2B5EF4-FFF2-40B4-BE49-F238E27FC236}">
                <a16:creationId xmlns:a16="http://schemas.microsoft.com/office/drawing/2014/main" id="{BE376898-DB69-9815-9F3E-15B8452F858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85590" y="5613740"/>
            <a:ext cx="720000" cy="720000"/>
          </a:xfrm>
          <a:prstGeom prst="rect">
            <a:avLst/>
          </a:prstGeom>
          <a:noFill/>
          <a:extLst>
            <a:ext uri="{909E8E84-426E-40DD-AFC4-6F175D3DCCD1}">
              <a14:hiddenFill xmlns:a14="http://schemas.microsoft.com/office/drawing/2010/main">
                <a:solidFill>
                  <a:srgbClr val="FFFFFF"/>
                </a:solidFill>
              </a14:hiddenFill>
            </a:ext>
          </a:extLst>
        </p:spPr>
      </p:pic>
      <p:sp>
        <p:nvSpPr>
          <p:cNvPr id="23" name="文字方塊 22">
            <a:extLst>
              <a:ext uri="{FF2B5EF4-FFF2-40B4-BE49-F238E27FC236}">
                <a16:creationId xmlns:a16="http://schemas.microsoft.com/office/drawing/2014/main" id="{2CD52401-658B-5F8D-CC0B-68C08C478811}"/>
              </a:ext>
            </a:extLst>
          </p:cNvPr>
          <p:cNvSpPr txBox="1"/>
          <p:nvPr/>
        </p:nvSpPr>
        <p:spPr>
          <a:xfrm>
            <a:off x="7620688" y="6354629"/>
            <a:ext cx="1449804" cy="369332"/>
          </a:xfrm>
          <a:prstGeom prst="rect">
            <a:avLst/>
          </a:prstGeom>
          <a:noFill/>
        </p:spPr>
        <p:txBody>
          <a:bodyPr wrap="square">
            <a:spAutoFit/>
          </a:bodyPr>
          <a:lstStyle/>
          <a:p>
            <a:pPr algn="ctr"/>
            <a:r>
              <a:rPr lang="en" altLang="zh-TW" b="1" i="0" dirty="0">
                <a:solidFill>
                  <a:schemeClr val="bg1">
                    <a:lumMod val="50000"/>
                  </a:schemeClr>
                </a:solidFill>
                <a:effectLst/>
                <a:latin typeface="Times New Roman" panose="02020603050405020304" pitchFamily="18" charset="0"/>
                <a:cs typeface="Times New Roman" panose="02020603050405020304" pitchFamily="18" charset="0"/>
              </a:rPr>
              <a:t>FastAPI</a:t>
            </a:r>
            <a:endParaRPr lang="zh-TW" altLang="en-US" b="1"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24" name="文字方塊 23">
            <a:extLst>
              <a:ext uri="{FF2B5EF4-FFF2-40B4-BE49-F238E27FC236}">
                <a16:creationId xmlns:a16="http://schemas.microsoft.com/office/drawing/2014/main" id="{CEFA6F5D-8D41-03B8-EB71-B0161418C02F}"/>
              </a:ext>
            </a:extLst>
          </p:cNvPr>
          <p:cNvSpPr txBox="1"/>
          <p:nvPr/>
        </p:nvSpPr>
        <p:spPr>
          <a:xfrm>
            <a:off x="8954869" y="6348647"/>
            <a:ext cx="1334661" cy="369332"/>
          </a:xfrm>
          <a:prstGeom prst="rect">
            <a:avLst/>
          </a:prstGeom>
          <a:noFill/>
        </p:spPr>
        <p:txBody>
          <a:bodyPr wrap="none" rtlCol="0">
            <a:spAutoFit/>
          </a:bodyPr>
          <a:lstStyle/>
          <a:p>
            <a:r>
              <a:rPr lang="en" altLang="zh-TW" b="1" dirty="0">
                <a:solidFill>
                  <a:schemeClr val="bg1">
                    <a:lumMod val="50000"/>
                  </a:schemeClr>
                </a:solidFill>
                <a:latin typeface="Times New Roman" panose="02020603050405020304" pitchFamily="18" charset="0"/>
                <a:cs typeface="Times New Roman" panose="02020603050405020304" pitchFamily="18" charset="0"/>
              </a:rPr>
              <a:t>ChromaDB</a:t>
            </a:r>
            <a:endParaRPr kumimoji="1" lang="zh-TW" altLang="en-US" dirty="0">
              <a:solidFill>
                <a:schemeClr val="bg1">
                  <a:lumMod val="50000"/>
                </a:schemeClr>
              </a:solidFill>
              <a:latin typeface="Times New Roman" panose="02020603050405020304" pitchFamily="18" charset="0"/>
              <a:cs typeface="Times New Roman" panose="02020603050405020304" pitchFamily="18" charset="0"/>
            </a:endParaRPr>
          </a:p>
        </p:txBody>
      </p:sp>
      <p:pic>
        <p:nvPicPr>
          <p:cNvPr id="1032" name="Picture 8" descr="Chroma icon - Free Download PNG &amp; SVG | Streamline">
            <a:extLst>
              <a:ext uri="{FF2B5EF4-FFF2-40B4-BE49-F238E27FC236}">
                <a16:creationId xmlns:a16="http://schemas.microsoft.com/office/drawing/2014/main" id="{FD513FAC-3B74-DA66-F317-031DB4B1A4E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72199" y="5523740"/>
            <a:ext cx="900000" cy="900000"/>
          </a:xfrm>
          <a:prstGeom prst="rect">
            <a:avLst/>
          </a:prstGeom>
          <a:noFill/>
          <a:extLst>
            <a:ext uri="{909E8E84-426E-40DD-AFC4-6F175D3DCCD1}">
              <a14:hiddenFill xmlns:a14="http://schemas.microsoft.com/office/drawing/2010/main">
                <a:solidFill>
                  <a:srgbClr val="FFFFFF"/>
                </a:solidFill>
              </a14:hiddenFill>
            </a:ext>
          </a:extLst>
        </p:spPr>
      </p:pic>
      <p:sp>
        <p:nvSpPr>
          <p:cNvPr id="25" name="投影片編號版面配置區 24">
            <a:extLst>
              <a:ext uri="{FF2B5EF4-FFF2-40B4-BE49-F238E27FC236}">
                <a16:creationId xmlns:a16="http://schemas.microsoft.com/office/drawing/2014/main" id="{E93908B0-3136-92FE-BAE2-0074EE03F86A}"/>
              </a:ext>
            </a:extLst>
          </p:cNvPr>
          <p:cNvSpPr>
            <a:spLocks noGrp="1"/>
          </p:cNvSpPr>
          <p:nvPr>
            <p:ph type="sldNum" sz="quarter" idx="12"/>
          </p:nvPr>
        </p:nvSpPr>
        <p:spPr/>
        <p:txBody>
          <a:bodyPr/>
          <a:lstStyle/>
          <a:p>
            <a:fld id="{F66883B1-9875-FF4C-AEEB-FA9021276C9A}" type="slidenum">
              <a:rPr kumimoji="1" lang="zh-TW" altLang="en-US" smtClean="0"/>
              <a:t>1</a:t>
            </a:fld>
            <a:endParaRPr kumimoji="1" lang="zh-TW" altLang="en-US"/>
          </a:p>
        </p:txBody>
      </p:sp>
    </p:spTree>
    <p:extLst>
      <p:ext uri="{BB962C8B-B14F-4D97-AF65-F5344CB8AC3E}">
        <p14:creationId xmlns:p14="http://schemas.microsoft.com/office/powerpoint/2010/main" val="36103566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41BB9911-45D1-84D5-BAA6-CCDE00673C2C}"/>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 name="橢圓 4">
            <a:extLst>
              <a:ext uri="{FF2B5EF4-FFF2-40B4-BE49-F238E27FC236}">
                <a16:creationId xmlns:a16="http://schemas.microsoft.com/office/drawing/2014/main" id="{CEFEF6EC-1E4C-F248-90D0-890848ACC0D8}"/>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6" name="圖片 5">
            <a:extLst>
              <a:ext uri="{FF2B5EF4-FFF2-40B4-BE49-F238E27FC236}">
                <a16:creationId xmlns:a16="http://schemas.microsoft.com/office/drawing/2014/main" id="{320ED13F-AEDA-7F1D-D526-71DDFB86AE24}"/>
              </a:ext>
            </a:extLst>
          </p:cNvPr>
          <p:cNvPicPr>
            <a:picLocks noChangeAspect="1"/>
          </p:cNvPicPr>
          <p:nvPr/>
        </p:nvPicPr>
        <p:blipFill>
          <a:blip r:embed="rId3"/>
          <a:stretch>
            <a:fillRect/>
          </a:stretch>
        </p:blipFill>
        <p:spPr>
          <a:xfrm>
            <a:off x="370569" y="244142"/>
            <a:ext cx="520725" cy="520725"/>
          </a:xfrm>
          <a:prstGeom prst="rect">
            <a:avLst/>
          </a:prstGeom>
        </p:spPr>
      </p:pic>
      <p:sp>
        <p:nvSpPr>
          <p:cNvPr id="7" name="圓角矩形 6">
            <a:extLst>
              <a:ext uri="{FF2B5EF4-FFF2-40B4-BE49-F238E27FC236}">
                <a16:creationId xmlns:a16="http://schemas.microsoft.com/office/drawing/2014/main" id="{131719C2-2D0C-AB2A-A247-C68A86D3EDF0}"/>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8" name="圓角矩形 7">
            <a:extLst>
              <a:ext uri="{FF2B5EF4-FFF2-40B4-BE49-F238E27FC236}">
                <a16:creationId xmlns:a16="http://schemas.microsoft.com/office/drawing/2014/main" id="{561237BE-A9A6-3A36-54BB-C64CC64B3C81}"/>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9" name="圓角矩形 8">
            <a:extLst>
              <a:ext uri="{FF2B5EF4-FFF2-40B4-BE49-F238E27FC236}">
                <a16:creationId xmlns:a16="http://schemas.microsoft.com/office/drawing/2014/main" id="{2C11C2DE-C829-B824-66AD-2AFF149C56D7}"/>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0" name="圓角矩形 9">
            <a:extLst>
              <a:ext uri="{FF2B5EF4-FFF2-40B4-BE49-F238E27FC236}">
                <a16:creationId xmlns:a16="http://schemas.microsoft.com/office/drawing/2014/main" id="{EBF976A0-15AD-28F9-8FE7-F6581605860B}"/>
              </a:ext>
            </a:extLst>
          </p:cNvPr>
          <p:cNvSpPr/>
          <p:nvPr/>
        </p:nvSpPr>
        <p:spPr>
          <a:xfrm>
            <a:off x="9982200"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D9CE1FAE-610A-F8F7-E287-C80834FB43B7}"/>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 name="文字方塊 2">
            <a:extLst>
              <a:ext uri="{FF2B5EF4-FFF2-40B4-BE49-F238E27FC236}">
                <a16:creationId xmlns:a16="http://schemas.microsoft.com/office/drawing/2014/main" id="{80F445EF-45C4-9DE3-F091-2AD24D969DBB}"/>
              </a:ext>
            </a:extLst>
          </p:cNvPr>
          <p:cNvSpPr txBox="1"/>
          <p:nvPr/>
        </p:nvSpPr>
        <p:spPr>
          <a:xfrm>
            <a:off x="630931" y="1591966"/>
            <a:ext cx="11284634" cy="4439933"/>
          </a:xfrm>
          <a:prstGeom prst="rect">
            <a:avLst/>
          </a:prstGeom>
          <a:noFill/>
        </p:spPr>
        <p:txBody>
          <a:bodyPr wrap="square">
            <a:spAutoFit/>
          </a:bodyPr>
          <a:lstStyle/>
          <a:p>
            <a:pPr>
              <a:lnSpc>
                <a:spcPct val="200000"/>
              </a:lnSpc>
              <a:buNone/>
            </a:pPr>
            <a:r>
              <a:rPr lang="en" altLang="zh-TW" b="1" dirty="0">
                <a:latin typeface="Times New Roman" panose="02020603050405020304" pitchFamily="18" charset="0"/>
                <a:ea typeface="Noto Serif TC ExtraBold" panose="02020200000000000000" pitchFamily="18" charset="-128"/>
                <a:cs typeface="Times New Roman" panose="02020603050405020304" pitchFamily="18" charset="0"/>
              </a:rPr>
              <a:t>This Week's Progress: </a:t>
            </a:r>
            <a:r>
              <a:rPr lang="en" altLang="zh-TW" dirty="0">
                <a:latin typeface="Times New Roman" panose="02020603050405020304" pitchFamily="18" charset="0"/>
                <a:ea typeface="Noto Serif TC ExtraBold" panose="02020200000000000000" pitchFamily="18" charset="-128"/>
                <a:cs typeface="Times New Roman" panose="02020603050405020304" pitchFamily="18" charset="0"/>
              </a:rPr>
              <a:t>Successfully built a prototype travel app combining conversational AI with an interactive map.  </a:t>
            </a:r>
          </a:p>
          <a:p>
            <a:pPr>
              <a:lnSpc>
                <a:spcPct val="200000"/>
              </a:lnSpc>
              <a:buNone/>
            </a:pPr>
            <a:r>
              <a:rPr lang="en" altLang="zh-TW" b="1" dirty="0">
                <a:latin typeface="Times New Roman" panose="02020603050405020304" pitchFamily="18" charset="0"/>
                <a:ea typeface="Noto Serif TC ExtraBold" panose="02020200000000000000" pitchFamily="18" charset="-128"/>
                <a:cs typeface="Times New Roman" panose="02020603050405020304" pitchFamily="18" charset="0"/>
              </a:rPr>
              <a:t>Future Work:  </a:t>
            </a:r>
          </a:p>
          <a:p>
            <a:pPr marL="285750" indent="-285750">
              <a:lnSpc>
                <a:spcPct val="200000"/>
              </a:lnSpc>
              <a:buFont typeface="Arial" panose="020B0604020202020204" pitchFamily="34" charset="0"/>
              <a:buChar char="•"/>
            </a:pPr>
            <a:r>
              <a:rPr lang="en" altLang="zh-TW" b="1" dirty="0">
                <a:latin typeface="Times New Roman" panose="02020603050405020304" pitchFamily="18" charset="0"/>
                <a:ea typeface="Noto Serif TC ExtraBold" panose="02020200000000000000" pitchFamily="18" charset="-128"/>
                <a:cs typeface="Times New Roman" panose="02020603050405020304" pitchFamily="18" charset="0"/>
              </a:rPr>
              <a:t>Map Feature Enhancements  </a:t>
            </a:r>
          </a:p>
          <a:p>
            <a:pPr marL="800100" lvl="1" indent="-342900">
              <a:lnSpc>
                <a:spcPct val="200000"/>
              </a:lnSpc>
              <a:buFont typeface="+mj-lt"/>
              <a:buAutoNum type="arabicPeriod"/>
            </a:pPr>
            <a:r>
              <a:rPr lang="en" altLang="zh-TW" dirty="0">
                <a:latin typeface="Times New Roman" panose="02020603050405020304" pitchFamily="18" charset="0"/>
                <a:ea typeface="Noto Serif TC ExtraBold" panose="02020200000000000000" pitchFamily="18" charset="-128"/>
                <a:cs typeface="Times New Roman" panose="02020603050405020304" pitchFamily="18" charset="0"/>
              </a:rPr>
              <a:t>Add a dedicated filter for shrines.  </a:t>
            </a:r>
          </a:p>
          <a:p>
            <a:pPr marL="800100" lvl="1" indent="-342900">
              <a:lnSpc>
                <a:spcPct val="200000"/>
              </a:lnSpc>
              <a:buFont typeface="+mj-lt"/>
              <a:buAutoNum type="arabicPeriod"/>
            </a:pPr>
            <a:r>
              <a:rPr lang="en" altLang="zh-TW" dirty="0">
                <a:latin typeface="Times New Roman" panose="02020603050405020304" pitchFamily="18" charset="0"/>
                <a:ea typeface="Noto Serif TC ExtraBold" panose="02020200000000000000" pitchFamily="18" charset="-128"/>
                <a:cs typeface="Times New Roman" panose="02020603050405020304" pitchFamily="18" charset="0"/>
              </a:rPr>
              <a:t>Recommend local businesses near attractions.  </a:t>
            </a:r>
          </a:p>
          <a:p>
            <a:pPr marL="800100" lvl="1" indent="-342900">
              <a:lnSpc>
                <a:spcPct val="200000"/>
              </a:lnSpc>
              <a:buFont typeface="+mj-lt"/>
              <a:buAutoNum type="arabicPeriod"/>
            </a:pPr>
            <a:r>
              <a:rPr lang="en" altLang="zh-TW" dirty="0">
                <a:latin typeface="Times New Roman" panose="02020603050405020304" pitchFamily="18" charset="0"/>
                <a:ea typeface="Noto Serif TC ExtraBold" panose="02020200000000000000" pitchFamily="18" charset="-128"/>
                <a:cs typeface="Times New Roman" panose="02020603050405020304" pitchFamily="18" charset="0"/>
              </a:rPr>
              <a:t>Implement QR codes for easy scanning by tourists and data tracking by authorities.  </a:t>
            </a:r>
          </a:p>
          <a:p>
            <a:pPr marL="285750" indent="-285750">
              <a:lnSpc>
                <a:spcPct val="200000"/>
              </a:lnSpc>
              <a:buFont typeface="Arial" panose="020B0604020202020204" pitchFamily="34" charset="0"/>
              <a:buChar char="•"/>
            </a:pPr>
            <a:r>
              <a:rPr lang="en" altLang="zh-TW" b="1" dirty="0">
                <a:latin typeface="Times New Roman" panose="02020603050405020304" pitchFamily="18" charset="0"/>
                <a:ea typeface="Noto Serif TC ExtraBold" panose="02020200000000000000" pitchFamily="18" charset="-128"/>
                <a:cs typeface="Times New Roman" panose="02020603050405020304" pitchFamily="18" charset="0"/>
              </a:rPr>
              <a:t>Information Display Optimization  </a:t>
            </a:r>
          </a:p>
          <a:p>
            <a:pPr marL="800100" lvl="1" indent="-342900">
              <a:lnSpc>
                <a:spcPct val="200000"/>
              </a:lnSpc>
              <a:buFont typeface="+mj-lt"/>
              <a:buAutoNum type="arabicPeriod"/>
            </a:pPr>
            <a:r>
              <a:rPr lang="en" altLang="zh-TW" dirty="0">
                <a:latin typeface="Times New Roman" panose="02020603050405020304" pitchFamily="18" charset="0"/>
                <a:ea typeface="Noto Serif TC ExtraBold" panose="02020200000000000000" pitchFamily="18" charset="-128"/>
                <a:cs typeface="Times New Roman" panose="02020603050405020304" pitchFamily="18" charset="0"/>
              </a:rPr>
              <a:t>Redesign the layout of attraction details for a better user experience.</a:t>
            </a:r>
            <a:endParaRPr lang="zh-TW" altLang="en-US"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2" name="投影片編號版面配置區 11">
            <a:extLst>
              <a:ext uri="{FF2B5EF4-FFF2-40B4-BE49-F238E27FC236}">
                <a16:creationId xmlns:a16="http://schemas.microsoft.com/office/drawing/2014/main" id="{63D3BD82-6D82-711D-0297-3F7064082B02}"/>
              </a:ext>
            </a:extLst>
          </p:cNvPr>
          <p:cNvSpPr>
            <a:spLocks noGrp="1"/>
          </p:cNvSpPr>
          <p:nvPr>
            <p:ph type="sldNum" sz="quarter" idx="12"/>
          </p:nvPr>
        </p:nvSpPr>
        <p:spPr/>
        <p:txBody>
          <a:bodyPr/>
          <a:lstStyle/>
          <a:p>
            <a:fld id="{F66883B1-9875-FF4C-AEEB-FA9021276C9A}" type="slidenum">
              <a:rPr kumimoji="1" lang="zh-TW" altLang="en-US" smtClean="0"/>
              <a:t>19</a:t>
            </a:fld>
            <a:endParaRPr kumimoji="1" lang="zh-TW" altLang="en-US"/>
          </a:p>
        </p:txBody>
      </p:sp>
    </p:spTree>
    <p:extLst>
      <p:ext uri="{BB962C8B-B14F-4D97-AF65-F5344CB8AC3E}">
        <p14:creationId xmlns:p14="http://schemas.microsoft.com/office/powerpoint/2010/main" val="32608879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25591E40-091A-869A-087D-5CBA5D5B9B9B}"/>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 name="橢圓 4">
            <a:extLst>
              <a:ext uri="{FF2B5EF4-FFF2-40B4-BE49-F238E27FC236}">
                <a16:creationId xmlns:a16="http://schemas.microsoft.com/office/drawing/2014/main" id="{036DEEC6-9B92-A96F-D0FF-7236B62EC34B}"/>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6" name="圖片 5">
            <a:extLst>
              <a:ext uri="{FF2B5EF4-FFF2-40B4-BE49-F238E27FC236}">
                <a16:creationId xmlns:a16="http://schemas.microsoft.com/office/drawing/2014/main" id="{988FF709-D6AF-8F67-B25C-4BE2F1FB79DB}"/>
              </a:ext>
            </a:extLst>
          </p:cNvPr>
          <p:cNvPicPr>
            <a:picLocks noChangeAspect="1"/>
          </p:cNvPicPr>
          <p:nvPr/>
        </p:nvPicPr>
        <p:blipFill>
          <a:blip r:embed="rId3"/>
          <a:stretch>
            <a:fillRect/>
          </a:stretch>
        </p:blipFill>
        <p:spPr>
          <a:xfrm>
            <a:off x="370569" y="244142"/>
            <a:ext cx="520725" cy="520725"/>
          </a:xfrm>
          <a:prstGeom prst="rect">
            <a:avLst/>
          </a:prstGeom>
        </p:spPr>
      </p:pic>
      <p:sp>
        <p:nvSpPr>
          <p:cNvPr id="7" name="圓角矩形 6">
            <a:extLst>
              <a:ext uri="{FF2B5EF4-FFF2-40B4-BE49-F238E27FC236}">
                <a16:creationId xmlns:a16="http://schemas.microsoft.com/office/drawing/2014/main" id="{2100EA9A-03F1-279A-3025-8E99B2C4C31F}"/>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8" name="圓角矩形 7">
            <a:extLst>
              <a:ext uri="{FF2B5EF4-FFF2-40B4-BE49-F238E27FC236}">
                <a16:creationId xmlns:a16="http://schemas.microsoft.com/office/drawing/2014/main" id="{B93A5266-E9BA-F86A-8D6F-66BBBE27861C}"/>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9" name="圓角矩形 8">
            <a:extLst>
              <a:ext uri="{FF2B5EF4-FFF2-40B4-BE49-F238E27FC236}">
                <a16:creationId xmlns:a16="http://schemas.microsoft.com/office/drawing/2014/main" id="{113193D2-7876-43D0-1337-E4CAA2DCDCD5}"/>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0" name="圓角矩形 9">
            <a:extLst>
              <a:ext uri="{FF2B5EF4-FFF2-40B4-BE49-F238E27FC236}">
                <a16:creationId xmlns:a16="http://schemas.microsoft.com/office/drawing/2014/main" id="{BCE7E207-E413-5C93-D98F-4BF0AC51CAFB}"/>
              </a:ext>
            </a:extLst>
          </p:cNvPr>
          <p:cNvSpPr/>
          <p:nvPr/>
        </p:nvSpPr>
        <p:spPr>
          <a:xfrm>
            <a:off x="9982200"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0EF8923A-36E5-5042-7C71-FF3339C7B1FE}"/>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2" name="圖片 11">
            <a:extLst>
              <a:ext uri="{FF2B5EF4-FFF2-40B4-BE49-F238E27FC236}">
                <a16:creationId xmlns:a16="http://schemas.microsoft.com/office/drawing/2014/main" id="{BFF0D2D8-050F-4067-525B-DCD0EE0D460A}"/>
              </a:ext>
            </a:extLst>
          </p:cNvPr>
          <p:cNvPicPr>
            <a:picLocks noChangeAspect="1"/>
          </p:cNvPicPr>
          <p:nvPr/>
        </p:nvPicPr>
        <p:blipFill>
          <a:blip r:embed="rId4"/>
          <a:stretch>
            <a:fillRect/>
          </a:stretch>
        </p:blipFill>
        <p:spPr>
          <a:xfrm>
            <a:off x="297263" y="1707310"/>
            <a:ext cx="8462055" cy="5999478"/>
          </a:xfrm>
          <a:prstGeom prst="rect">
            <a:avLst/>
          </a:prstGeom>
          <a:ln>
            <a:noFill/>
          </a:ln>
          <a:effectLst>
            <a:outerShdw blurRad="292100" dist="139700" dir="2700000" algn="tl" rotWithShape="0">
              <a:srgbClr val="333333">
                <a:alpha val="65000"/>
              </a:srgbClr>
            </a:outerShdw>
          </a:effectLst>
        </p:spPr>
      </p:pic>
      <p:sp>
        <p:nvSpPr>
          <p:cNvPr id="13" name="矩形 12">
            <a:extLst>
              <a:ext uri="{FF2B5EF4-FFF2-40B4-BE49-F238E27FC236}">
                <a16:creationId xmlns:a16="http://schemas.microsoft.com/office/drawing/2014/main" id="{165D148F-949E-8472-9607-68DCACC261DF}"/>
              </a:ext>
            </a:extLst>
          </p:cNvPr>
          <p:cNvSpPr/>
          <p:nvPr/>
        </p:nvSpPr>
        <p:spPr>
          <a:xfrm>
            <a:off x="531731" y="2370834"/>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14" name="圖片 13" descr="一張含有 文字, 地圖, 圖表, 螢幕擷取畫面 的圖片&#10;&#10;AI 產生的內容可能不正確。">
            <a:extLst>
              <a:ext uri="{FF2B5EF4-FFF2-40B4-BE49-F238E27FC236}">
                <a16:creationId xmlns:a16="http://schemas.microsoft.com/office/drawing/2014/main" id="{6C9FB89C-AB0B-C9AF-31B7-34EA67F69AF7}"/>
              </a:ext>
            </a:extLst>
          </p:cNvPr>
          <p:cNvPicPr>
            <a:picLocks noChangeAspect="1"/>
          </p:cNvPicPr>
          <p:nvPr/>
        </p:nvPicPr>
        <p:blipFill>
          <a:blip r:embed="rId5"/>
          <a:stretch>
            <a:fillRect/>
          </a:stretch>
        </p:blipFill>
        <p:spPr>
          <a:xfrm>
            <a:off x="713773" y="2448665"/>
            <a:ext cx="7645596" cy="4067263"/>
          </a:xfrm>
          <a:prstGeom prst="rect">
            <a:avLst/>
          </a:prstGeom>
        </p:spPr>
      </p:pic>
      <p:sp>
        <p:nvSpPr>
          <p:cNvPr id="16" name="圓角矩形 15">
            <a:extLst>
              <a:ext uri="{FF2B5EF4-FFF2-40B4-BE49-F238E27FC236}">
                <a16:creationId xmlns:a16="http://schemas.microsoft.com/office/drawing/2014/main" id="{969C01CD-AE66-9250-7A8F-79F8533C7EC4}"/>
              </a:ext>
            </a:extLst>
          </p:cNvPr>
          <p:cNvSpPr/>
          <p:nvPr/>
        </p:nvSpPr>
        <p:spPr>
          <a:xfrm>
            <a:off x="6736466" y="2835797"/>
            <a:ext cx="1713925" cy="2520545"/>
          </a:xfrm>
          <a:prstGeom prst="roundRect">
            <a:avLst>
              <a:gd name="adj" fmla="val 4779"/>
            </a:avLst>
          </a:prstGeom>
          <a:noFill/>
          <a:ln w="38100">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 name="圓角矩形 1">
            <a:extLst>
              <a:ext uri="{FF2B5EF4-FFF2-40B4-BE49-F238E27FC236}">
                <a16:creationId xmlns:a16="http://schemas.microsoft.com/office/drawing/2014/main" id="{C789A0D2-B6C9-70CA-E83F-F04D6988CB3D}"/>
              </a:ext>
            </a:extLst>
          </p:cNvPr>
          <p:cNvSpPr/>
          <p:nvPr/>
        </p:nvSpPr>
        <p:spPr>
          <a:xfrm>
            <a:off x="3281386" y="1208580"/>
            <a:ext cx="3341547" cy="540000"/>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971810C1-2BD8-F5CF-E12A-441E1845E5EB}"/>
              </a:ext>
            </a:extLst>
          </p:cNvPr>
          <p:cNvSpPr txBox="1"/>
          <p:nvPr/>
        </p:nvSpPr>
        <p:spPr>
          <a:xfrm>
            <a:off x="3328144" y="1292554"/>
            <a:ext cx="3248028" cy="369332"/>
          </a:xfrm>
          <a:prstGeom prst="rect">
            <a:avLst/>
          </a:prstGeom>
          <a:noFill/>
        </p:spPr>
        <p:txBody>
          <a:bodyPr wrap="square" rtlCol="0">
            <a:spAutoFit/>
          </a:bodyPr>
          <a:lstStyle/>
          <a:p>
            <a:pPr algn="ctr"/>
            <a:r>
              <a:rPr kumimoji="1" lang="en" altLang="zh-TW" b="1" dirty="0">
                <a:solidFill>
                  <a:schemeClr val="bg1"/>
                </a:solidFill>
                <a:latin typeface="Noto Serif TC ExtraBold" panose="02020200000000000000" pitchFamily="18" charset="-128"/>
                <a:ea typeface="Noto Serif TC ExtraBold" panose="02020200000000000000" pitchFamily="18" charset="-128"/>
              </a:rPr>
              <a:t>Attraction Card Redesign</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17" name="圓角矩形 16">
            <a:extLst>
              <a:ext uri="{FF2B5EF4-FFF2-40B4-BE49-F238E27FC236}">
                <a16:creationId xmlns:a16="http://schemas.microsoft.com/office/drawing/2014/main" id="{40D0DF26-661D-7B6F-4CC1-F799543DE08B}"/>
              </a:ext>
            </a:extLst>
          </p:cNvPr>
          <p:cNvSpPr/>
          <p:nvPr/>
        </p:nvSpPr>
        <p:spPr>
          <a:xfrm>
            <a:off x="8775880" y="2985338"/>
            <a:ext cx="3341547" cy="731665"/>
          </a:xfrm>
          <a:prstGeom prst="round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8" name="文字方塊 17">
            <a:extLst>
              <a:ext uri="{FF2B5EF4-FFF2-40B4-BE49-F238E27FC236}">
                <a16:creationId xmlns:a16="http://schemas.microsoft.com/office/drawing/2014/main" id="{3520B506-02AC-3B20-D808-981EEAA20241}"/>
              </a:ext>
            </a:extLst>
          </p:cNvPr>
          <p:cNvSpPr txBox="1"/>
          <p:nvPr/>
        </p:nvSpPr>
        <p:spPr>
          <a:xfrm>
            <a:off x="8750891" y="3166504"/>
            <a:ext cx="3347766" cy="369332"/>
          </a:xfrm>
          <a:prstGeom prst="rect">
            <a:avLst/>
          </a:prstGeom>
          <a:noFill/>
        </p:spPr>
        <p:txBody>
          <a:bodyPr wrap="square" rtlCol="0">
            <a:spAutoFit/>
          </a:bodyPr>
          <a:lstStyle/>
          <a:p>
            <a:pPr algn="ctr"/>
            <a:r>
              <a:rPr kumimoji="1" lang="en" altLang="zh-TW" b="1" dirty="0">
                <a:solidFill>
                  <a:schemeClr val="bg1"/>
                </a:solidFill>
                <a:latin typeface="Noto Serif TC ExtraBold" panose="02020200000000000000" pitchFamily="18" charset="-128"/>
                <a:ea typeface="Noto Serif TC ExtraBold" panose="02020200000000000000" pitchFamily="18" charset="-128"/>
              </a:rPr>
              <a:t>QR Code Implementation</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20" name="文字方塊 19">
            <a:extLst>
              <a:ext uri="{FF2B5EF4-FFF2-40B4-BE49-F238E27FC236}">
                <a16:creationId xmlns:a16="http://schemas.microsoft.com/office/drawing/2014/main" id="{0D43AF9A-9247-D162-6DD1-B4DE26BE71AF}"/>
              </a:ext>
            </a:extLst>
          </p:cNvPr>
          <p:cNvSpPr txBox="1"/>
          <p:nvPr/>
        </p:nvSpPr>
        <p:spPr>
          <a:xfrm>
            <a:off x="370569" y="1199015"/>
            <a:ext cx="6100010" cy="461665"/>
          </a:xfrm>
          <a:prstGeom prst="rect">
            <a:avLst/>
          </a:prstGeom>
          <a:noFill/>
        </p:spPr>
        <p:txBody>
          <a:bodyPr wrap="square">
            <a:spAutoFit/>
          </a:bodyPr>
          <a:lstStyle/>
          <a:p>
            <a:pPr>
              <a:buNone/>
            </a:pP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Future Work</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1" name="投影片編號版面配置區 20">
            <a:extLst>
              <a:ext uri="{FF2B5EF4-FFF2-40B4-BE49-F238E27FC236}">
                <a16:creationId xmlns:a16="http://schemas.microsoft.com/office/drawing/2014/main" id="{51F9B7E3-3478-DE23-C5FE-8AB7D98FD48A}"/>
              </a:ext>
            </a:extLst>
          </p:cNvPr>
          <p:cNvSpPr>
            <a:spLocks noGrp="1"/>
          </p:cNvSpPr>
          <p:nvPr>
            <p:ph type="sldNum" sz="quarter" idx="12"/>
          </p:nvPr>
        </p:nvSpPr>
        <p:spPr/>
        <p:txBody>
          <a:bodyPr/>
          <a:lstStyle/>
          <a:p>
            <a:fld id="{F66883B1-9875-FF4C-AEEB-FA9021276C9A}" type="slidenum">
              <a:rPr kumimoji="1" lang="zh-TW" altLang="en-US" smtClean="0"/>
              <a:t>20</a:t>
            </a:fld>
            <a:endParaRPr kumimoji="1" lang="zh-TW" altLang="en-US"/>
          </a:p>
        </p:txBody>
      </p:sp>
      <p:sp>
        <p:nvSpPr>
          <p:cNvPr id="23" name="文字方塊 22">
            <a:extLst>
              <a:ext uri="{FF2B5EF4-FFF2-40B4-BE49-F238E27FC236}">
                <a16:creationId xmlns:a16="http://schemas.microsoft.com/office/drawing/2014/main" id="{73162AE1-EFDB-58F2-6653-7EDC2930ABA6}"/>
              </a:ext>
            </a:extLst>
          </p:cNvPr>
          <p:cNvSpPr txBox="1"/>
          <p:nvPr/>
        </p:nvSpPr>
        <p:spPr>
          <a:xfrm>
            <a:off x="6736466" y="1162990"/>
            <a:ext cx="5809829" cy="646331"/>
          </a:xfrm>
          <a:prstGeom prst="rect">
            <a:avLst/>
          </a:prstGeom>
          <a:noFill/>
        </p:spPr>
        <p:txBody>
          <a:bodyPr wrap="square">
            <a:spAutoFit/>
          </a:bodyPr>
          <a:lstStyle/>
          <a:p>
            <a:r>
              <a:rPr kumimoji="1" lang="en" altLang="zh-TW" sz="1800" b="1" dirty="0">
                <a:solidFill>
                  <a:srgbClr val="FDA39F"/>
                </a:solidFill>
                <a:latin typeface="Times New Roman" panose="02020603050405020304" pitchFamily="18" charset="0"/>
                <a:cs typeface="Times New Roman" panose="02020603050405020304" pitchFamily="18" charset="0"/>
              </a:rPr>
              <a:t>Revamp the information card for attractions for improved structure and readability.</a:t>
            </a:r>
          </a:p>
        </p:txBody>
      </p:sp>
      <p:sp>
        <p:nvSpPr>
          <p:cNvPr id="25" name="文字方塊 24">
            <a:extLst>
              <a:ext uri="{FF2B5EF4-FFF2-40B4-BE49-F238E27FC236}">
                <a16:creationId xmlns:a16="http://schemas.microsoft.com/office/drawing/2014/main" id="{71E384C4-B8DC-96D4-2C55-255EBFCDED77}"/>
              </a:ext>
            </a:extLst>
          </p:cNvPr>
          <p:cNvSpPr txBox="1"/>
          <p:nvPr/>
        </p:nvSpPr>
        <p:spPr>
          <a:xfrm>
            <a:off x="8650738" y="3858028"/>
            <a:ext cx="3447919" cy="2585323"/>
          </a:xfrm>
          <a:prstGeom prst="rect">
            <a:avLst/>
          </a:prstGeom>
          <a:noFill/>
        </p:spPr>
        <p:txBody>
          <a:bodyPr wrap="square">
            <a:spAutoFit/>
          </a:bodyPr>
          <a:lstStyle/>
          <a:p>
            <a:pPr marL="285750" indent="-285750">
              <a:buFont typeface="Arial" panose="020B0604020202020204" pitchFamily="34" charset="0"/>
              <a:buChar char="•"/>
            </a:pPr>
            <a:r>
              <a:rPr kumimoji="1" lang="en" altLang="zh-TW" sz="1800" b="1" dirty="0">
                <a:solidFill>
                  <a:schemeClr val="accent5"/>
                </a:solidFill>
                <a:latin typeface="Times New Roman" panose="02020603050405020304" pitchFamily="18" charset="0"/>
                <a:cs typeface="Times New Roman" panose="02020603050405020304" pitchFamily="18" charset="0"/>
              </a:rPr>
              <a:t>For Users: A unique QR code for each attraction allows easy access and sharing.</a:t>
            </a:r>
          </a:p>
          <a:p>
            <a:endParaRPr kumimoji="1" lang="en" altLang="zh-TW" sz="1800" b="1" dirty="0">
              <a:solidFill>
                <a:schemeClr val="accent5"/>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kumimoji="1" lang="en" altLang="zh-TW" sz="1800" b="1" dirty="0">
                <a:solidFill>
                  <a:schemeClr val="accent5"/>
                </a:solidFill>
                <a:latin typeface="Times New Roman" panose="02020603050405020304" pitchFamily="18" charset="0"/>
                <a:cs typeface="Times New Roman" panose="02020603050405020304" pitchFamily="18" charset="0"/>
              </a:rPr>
              <a:t>For Administration: Scan data helps local governments and tourism bureaus track popularity and shape marketing strategies.</a:t>
            </a:r>
            <a:endParaRPr kumimoji="1" lang="zh-TW" altLang="en-US" sz="1800" b="1" dirty="0">
              <a:solidFill>
                <a:schemeClr val="accent5"/>
              </a:solidFill>
              <a:latin typeface="Times New Roman" panose="02020603050405020304" pitchFamily="18" charset="0"/>
              <a:cs typeface="Times New Roman" panose="02020603050405020304" pitchFamily="18" charset="0"/>
            </a:endParaRPr>
          </a:p>
        </p:txBody>
      </p:sp>
      <p:sp>
        <p:nvSpPr>
          <p:cNvPr id="26" name="向左箭號 25">
            <a:extLst>
              <a:ext uri="{FF2B5EF4-FFF2-40B4-BE49-F238E27FC236}">
                <a16:creationId xmlns:a16="http://schemas.microsoft.com/office/drawing/2014/main" id="{EFFC328E-81E7-B5E5-655C-F82E42E0421A}"/>
              </a:ext>
            </a:extLst>
          </p:cNvPr>
          <p:cNvSpPr/>
          <p:nvPr/>
        </p:nvSpPr>
        <p:spPr>
          <a:xfrm rot="3673321">
            <a:off x="5781793" y="2129399"/>
            <a:ext cx="922502" cy="387132"/>
          </a:xfrm>
          <a:prstGeom prst="leftArrow">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7" name="圓角矩形 26">
            <a:extLst>
              <a:ext uri="{FF2B5EF4-FFF2-40B4-BE49-F238E27FC236}">
                <a16:creationId xmlns:a16="http://schemas.microsoft.com/office/drawing/2014/main" id="{7A9ED3B1-2B62-B029-D022-0895D15F60F8}"/>
              </a:ext>
            </a:extLst>
          </p:cNvPr>
          <p:cNvSpPr/>
          <p:nvPr/>
        </p:nvSpPr>
        <p:spPr>
          <a:xfrm>
            <a:off x="6736466" y="5864638"/>
            <a:ext cx="1692091" cy="803356"/>
          </a:xfrm>
          <a:prstGeom prst="roundRect">
            <a:avLst/>
          </a:prstGeom>
          <a:noFill/>
          <a:ln w="381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8" name="向左箭號 27">
            <a:extLst>
              <a:ext uri="{FF2B5EF4-FFF2-40B4-BE49-F238E27FC236}">
                <a16:creationId xmlns:a16="http://schemas.microsoft.com/office/drawing/2014/main" id="{107D2024-91AF-5F30-7D08-751C7551BF9D}"/>
              </a:ext>
            </a:extLst>
          </p:cNvPr>
          <p:cNvSpPr/>
          <p:nvPr/>
        </p:nvSpPr>
        <p:spPr>
          <a:xfrm rot="8433630">
            <a:off x="8094686" y="5836313"/>
            <a:ext cx="922502" cy="387132"/>
          </a:xfrm>
          <a:prstGeom prst="leftArrow">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29" name="群組 28">
            <a:extLst>
              <a:ext uri="{FF2B5EF4-FFF2-40B4-BE49-F238E27FC236}">
                <a16:creationId xmlns:a16="http://schemas.microsoft.com/office/drawing/2014/main" id="{446056DE-7A12-D937-1A29-24A7B120E3B9}"/>
              </a:ext>
            </a:extLst>
          </p:cNvPr>
          <p:cNvGrpSpPr/>
          <p:nvPr/>
        </p:nvGrpSpPr>
        <p:grpSpPr>
          <a:xfrm>
            <a:off x="2536764" y="1216155"/>
            <a:ext cx="540000" cy="540000"/>
            <a:chOff x="6956614" y="1763115"/>
            <a:chExt cx="540000" cy="540000"/>
          </a:xfrm>
          <a:solidFill>
            <a:srgbClr val="FDA39F"/>
          </a:solidFill>
        </p:grpSpPr>
        <p:sp>
          <p:nvSpPr>
            <p:cNvPr id="30" name="橢圓 29">
              <a:extLst>
                <a:ext uri="{FF2B5EF4-FFF2-40B4-BE49-F238E27FC236}">
                  <a16:creationId xmlns:a16="http://schemas.microsoft.com/office/drawing/2014/main" id="{19D3120D-1D4A-C6E0-88F5-E99455F60DC2}"/>
                </a:ext>
              </a:extLst>
            </p:cNvPr>
            <p:cNvSpPr>
              <a:spLocks noChangeAspect="1"/>
            </p:cNvSpPr>
            <p:nvPr/>
          </p:nvSpPr>
          <p:spPr>
            <a:xfrm>
              <a:off x="6956614" y="1763115"/>
              <a:ext cx="540000" cy="540000"/>
            </a:xfrm>
            <a:prstGeom prst="ellipse">
              <a:avLst/>
            </a:prstGeom>
            <a:grpFill/>
            <a:ln w="28575">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1" name="文字方塊 30">
              <a:extLst>
                <a:ext uri="{FF2B5EF4-FFF2-40B4-BE49-F238E27FC236}">
                  <a16:creationId xmlns:a16="http://schemas.microsoft.com/office/drawing/2014/main" id="{D03F837D-E853-1779-017F-0FDE70ED5493}"/>
                </a:ext>
              </a:extLst>
            </p:cNvPr>
            <p:cNvSpPr txBox="1"/>
            <p:nvPr/>
          </p:nvSpPr>
          <p:spPr>
            <a:xfrm>
              <a:off x="7057337" y="1802282"/>
              <a:ext cx="338554" cy="461665"/>
            </a:xfrm>
            <a:prstGeom prst="rect">
              <a:avLst/>
            </a:prstGeom>
            <a:grpFill/>
            <a:ln>
              <a:solidFill>
                <a:srgbClr val="FDA39F"/>
              </a:solidFill>
            </a:ln>
          </p:spPr>
          <p:txBody>
            <a:bodyPr wrap="none" rtlCol="0">
              <a:spAutoFit/>
            </a:bodyPr>
            <a:lstStyle/>
            <a:p>
              <a:r>
                <a:rPr kumimoji="1" lang="en-US" altLang="zh-TW" sz="2400" b="1" dirty="0">
                  <a:solidFill>
                    <a:schemeClr val="bg1"/>
                  </a:solidFill>
                  <a:latin typeface="Times New Roman" panose="02020603050405020304" pitchFamily="18" charset="0"/>
                  <a:cs typeface="Times New Roman" panose="02020603050405020304" pitchFamily="18" charset="0"/>
                </a:rPr>
                <a:t>1</a:t>
              </a:r>
              <a:endParaRPr kumimoji="1" lang="zh-TW" altLang="en-US" sz="2400" b="1" dirty="0">
                <a:solidFill>
                  <a:schemeClr val="bg1"/>
                </a:solidFill>
                <a:latin typeface="Times New Roman" panose="02020603050405020304" pitchFamily="18" charset="0"/>
                <a:cs typeface="Times New Roman" panose="02020603050405020304" pitchFamily="18" charset="0"/>
              </a:endParaRPr>
            </a:p>
          </p:txBody>
        </p:sp>
      </p:grpSp>
      <p:grpSp>
        <p:nvGrpSpPr>
          <p:cNvPr id="32" name="群組 31">
            <a:extLst>
              <a:ext uri="{FF2B5EF4-FFF2-40B4-BE49-F238E27FC236}">
                <a16:creationId xmlns:a16="http://schemas.microsoft.com/office/drawing/2014/main" id="{FDE366CE-B0F3-5884-A714-85AC16B9B2A4}"/>
              </a:ext>
            </a:extLst>
          </p:cNvPr>
          <p:cNvGrpSpPr/>
          <p:nvPr/>
        </p:nvGrpSpPr>
        <p:grpSpPr>
          <a:xfrm>
            <a:off x="8836585" y="2262649"/>
            <a:ext cx="540000" cy="540000"/>
            <a:chOff x="6956614" y="1763115"/>
            <a:chExt cx="540000" cy="540000"/>
          </a:xfrm>
        </p:grpSpPr>
        <p:sp>
          <p:nvSpPr>
            <p:cNvPr id="33" name="橢圓 32">
              <a:extLst>
                <a:ext uri="{FF2B5EF4-FFF2-40B4-BE49-F238E27FC236}">
                  <a16:creationId xmlns:a16="http://schemas.microsoft.com/office/drawing/2014/main" id="{DCDCB9A3-239B-744D-D7C9-BFA5FF7E442E}"/>
                </a:ext>
              </a:extLst>
            </p:cNvPr>
            <p:cNvSpPr>
              <a:spLocks noChangeAspect="1"/>
            </p:cNvSpPr>
            <p:nvPr/>
          </p:nvSpPr>
          <p:spPr>
            <a:xfrm>
              <a:off x="6956614" y="1763115"/>
              <a:ext cx="540000" cy="540000"/>
            </a:xfrm>
            <a:prstGeom prst="ellipse">
              <a:avLst/>
            </a:prstGeom>
            <a:solidFill>
              <a:schemeClr val="accent5"/>
            </a:solidFill>
            <a:ln w="28575">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4" name="文字方塊 33">
              <a:extLst>
                <a:ext uri="{FF2B5EF4-FFF2-40B4-BE49-F238E27FC236}">
                  <a16:creationId xmlns:a16="http://schemas.microsoft.com/office/drawing/2014/main" id="{B91FE7B1-F63C-42C0-0CC9-90E9DF5E210C}"/>
                </a:ext>
              </a:extLst>
            </p:cNvPr>
            <p:cNvSpPr txBox="1"/>
            <p:nvPr/>
          </p:nvSpPr>
          <p:spPr>
            <a:xfrm>
              <a:off x="7057337" y="1802282"/>
              <a:ext cx="338554" cy="461665"/>
            </a:xfrm>
            <a:prstGeom prst="rect">
              <a:avLst/>
            </a:prstGeom>
            <a:noFill/>
          </p:spPr>
          <p:txBody>
            <a:bodyPr wrap="none" rtlCol="0">
              <a:spAutoFit/>
            </a:bodyPr>
            <a:lstStyle/>
            <a:p>
              <a:r>
                <a:rPr kumimoji="1" lang="en-US" altLang="zh-TW" sz="2400" b="1" dirty="0">
                  <a:solidFill>
                    <a:schemeClr val="bg1"/>
                  </a:solidFill>
                  <a:latin typeface="Times New Roman" panose="02020603050405020304" pitchFamily="18" charset="0"/>
                  <a:cs typeface="Times New Roman" panose="02020603050405020304" pitchFamily="18" charset="0"/>
                </a:rPr>
                <a:t>2</a:t>
              </a:r>
              <a:endParaRPr kumimoji="1" lang="zh-TW" altLang="en-US" sz="2400" b="1" dirty="0">
                <a:solidFill>
                  <a:schemeClr val="bg1"/>
                </a:solidFill>
                <a:latin typeface="Times New Roman" panose="02020603050405020304" pitchFamily="18" charset="0"/>
                <a:cs typeface="Times New Roman" panose="02020603050405020304" pitchFamily="18" charset="0"/>
              </a:endParaRPr>
            </a:p>
          </p:txBody>
        </p:sp>
      </p:grpSp>
      <p:pic>
        <p:nvPicPr>
          <p:cNvPr id="19" name="圖片 18">
            <a:extLst>
              <a:ext uri="{FF2B5EF4-FFF2-40B4-BE49-F238E27FC236}">
                <a16:creationId xmlns:a16="http://schemas.microsoft.com/office/drawing/2014/main" id="{EDDC68F9-B742-0443-237D-BB43DE8CFB1A}"/>
              </a:ext>
            </a:extLst>
          </p:cNvPr>
          <p:cNvPicPr>
            <a:picLocks noChangeAspect="1"/>
          </p:cNvPicPr>
          <p:nvPr/>
        </p:nvPicPr>
        <p:blipFill>
          <a:blip r:embed="rId6"/>
          <a:stretch>
            <a:fillRect/>
          </a:stretch>
        </p:blipFill>
        <p:spPr>
          <a:xfrm>
            <a:off x="7255478" y="5933699"/>
            <a:ext cx="675900" cy="675900"/>
          </a:xfrm>
          <a:prstGeom prst="rect">
            <a:avLst/>
          </a:prstGeom>
        </p:spPr>
      </p:pic>
    </p:spTree>
    <p:extLst>
      <p:ext uri="{BB962C8B-B14F-4D97-AF65-F5344CB8AC3E}">
        <p14:creationId xmlns:p14="http://schemas.microsoft.com/office/powerpoint/2010/main" val="27370427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圖片 12">
            <a:extLst>
              <a:ext uri="{FF2B5EF4-FFF2-40B4-BE49-F238E27FC236}">
                <a16:creationId xmlns:a16="http://schemas.microsoft.com/office/drawing/2014/main" id="{1196BD2D-6971-9142-39FC-E6094DD969DD}"/>
              </a:ext>
            </a:extLst>
          </p:cNvPr>
          <p:cNvPicPr>
            <a:picLocks noChangeAspect="1"/>
          </p:cNvPicPr>
          <p:nvPr/>
        </p:nvPicPr>
        <p:blipFill>
          <a:blip r:embed="rId3"/>
          <a:stretch>
            <a:fillRect/>
          </a:stretch>
        </p:blipFill>
        <p:spPr>
          <a:xfrm>
            <a:off x="297263" y="1707310"/>
            <a:ext cx="8462055" cy="5999478"/>
          </a:xfrm>
          <a:prstGeom prst="rect">
            <a:avLst/>
          </a:prstGeom>
          <a:ln>
            <a:noFill/>
          </a:ln>
          <a:effectLst>
            <a:outerShdw blurRad="292100" dist="139700" dir="2700000" algn="tl" rotWithShape="0">
              <a:srgbClr val="333333">
                <a:alpha val="65000"/>
              </a:srgbClr>
            </a:outerShdw>
          </a:effectLst>
        </p:spPr>
      </p:pic>
      <p:sp>
        <p:nvSpPr>
          <p:cNvPr id="15" name="矩形 14">
            <a:extLst>
              <a:ext uri="{FF2B5EF4-FFF2-40B4-BE49-F238E27FC236}">
                <a16:creationId xmlns:a16="http://schemas.microsoft.com/office/drawing/2014/main" id="{5F4EFA79-E521-463A-0A4D-14E965880226}"/>
              </a:ext>
            </a:extLst>
          </p:cNvPr>
          <p:cNvSpPr/>
          <p:nvPr/>
        </p:nvSpPr>
        <p:spPr>
          <a:xfrm>
            <a:off x="531731" y="2370834"/>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 name="矩形 3">
            <a:extLst>
              <a:ext uri="{FF2B5EF4-FFF2-40B4-BE49-F238E27FC236}">
                <a16:creationId xmlns:a16="http://schemas.microsoft.com/office/drawing/2014/main" id="{A2B13980-5EE9-16DC-233F-A491E022EBB7}"/>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 name="橢圓 4">
            <a:extLst>
              <a:ext uri="{FF2B5EF4-FFF2-40B4-BE49-F238E27FC236}">
                <a16:creationId xmlns:a16="http://schemas.microsoft.com/office/drawing/2014/main" id="{F99E56E9-65A0-A76A-B778-18F35332736C}"/>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6" name="圖片 5">
            <a:extLst>
              <a:ext uri="{FF2B5EF4-FFF2-40B4-BE49-F238E27FC236}">
                <a16:creationId xmlns:a16="http://schemas.microsoft.com/office/drawing/2014/main" id="{FB23E31C-3688-B360-99C5-E25FC1302E3B}"/>
              </a:ext>
            </a:extLst>
          </p:cNvPr>
          <p:cNvPicPr>
            <a:picLocks noChangeAspect="1"/>
          </p:cNvPicPr>
          <p:nvPr/>
        </p:nvPicPr>
        <p:blipFill>
          <a:blip r:embed="rId4"/>
          <a:stretch>
            <a:fillRect/>
          </a:stretch>
        </p:blipFill>
        <p:spPr>
          <a:xfrm>
            <a:off x="370569" y="244142"/>
            <a:ext cx="520725" cy="520725"/>
          </a:xfrm>
          <a:prstGeom prst="rect">
            <a:avLst/>
          </a:prstGeom>
        </p:spPr>
      </p:pic>
      <p:sp>
        <p:nvSpPr>
          <p:cNvPr id="7" name="圓角矩形 6">
            <a:extLst>
              <a:ext uri="{FF2B5EF4-FFF2-40B4-BE49-F238E27FC236}">
                <a16:creationId xmlns:a16="http://schemas.microsoft.com/office/drawing/2014/main" id="{3EE01F59-3BB0-2F84-1400-79B5C18B21EE}"/>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8" name="圓角矩形 7">
            <a:extLst>
              <a:ext uri="{FF2B5EF4-FFF2-40B4-BE49-F238E27FC236}">
                <a16:creationId xmlns:a16="http://schemas.microsoft.com/office/drawing/2014/main" id="{4ABE4B6C-BF7A-473F-AE3F-BE5778C6AE03}"/>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9" name="圓角矩形 8">
            <a:extLst>
              <a:ext uri="{FF2B5EF4-FFF2-40B4-BE49-F238E27FC236}">
                <a16:creationId xmlns:a16="http://schemas.microsoft.com/office/drawing/2014/main" id="{8E249BA5-CA7B-4D3F-B1A6-9A82173DC2C5}"/>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0" name="圓角矩形 9">
            <a:extLst>
              <a:ext uri="{FF2B5EF4-FFF2-40B4-BE49-F238E27FC236}">
                <a16:creationId xmlns:a16="http://schemas.microsoft.com/office/drawing/2014/main" id="{84706BC5-293C-8A79-7C12-CA4D0C7016F3}"/>
              </a:ext>
            </a:extLst>
          </p:cNvPr>
          <p:cNvSpPr/>
          <p:nvPr/>
        </p:nvSpPr>
        <p:spPr>
          <a:xfrm>
            <a:off x="9982200"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5E3A5389-6F0B-FAFA-433A-C0862BD3743D}"/>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4" name="圖片 13" descr="一張含有 文字, 地圖, 螢幕擷取畫面, 地圖集 的圖片&#10;&#10;AI 產生的內容可能不正確。">
            <a:extLst>
              <a:ext uri="{FF2B5EF4-FFF2-40B4-BE49-F238E27FC236}">
                <a16:creationId xmlns:a16="http://schemas.microsoft.com/office/drawing/2014/main" id="{0E79CCD9-3687-460B-FBCF-42C24470EAB8}"/>
              </a:ext>
            </a:extLst>
          </p:cNvPr>
          <p:cNvPicPr>
            <a:picLocks noChangeAspect="1"/>
          </p:cNvPicPr>
          <p:nvPr/>
        </p:nvPicPr>
        <p:blipFill>
          <a:blip r:embed="rId5"/>
          <a:stretch>
            <a:fillRect/>
          </a:stretch>
        </p:blipFill>
        <p:spPr>
          <a:xfrm>
            <a:off x="765176" y="2344325"/>
            <a:ext cx="7542789" cy="4220115"/>
          </a:xfrm>
          <a:prstGeom prst="rect">
            <a:avLst/>
          </a:prstGeom>
        </p:spPr>
      </p:pic>
      <p:sp>
        <p:nvSpPr>
          <p:cNvPr id="22" name="圓角矩形 21">
            <a:extLst>
              <a:ext uri="{FF2B5EF4-FFF2-40B4-BE49-F238E27FC236}">
                <a16:creationId xmlns:a16="http://schemas.microsoft.com/office/drawing/2014/main" id="{CA6C0172-84CC-7AA7-FF28-02C6B63FB038}"/>
              </a:ext>
            </a:extLst>
          </p:cNvPr>
          <p:cNvSpPr/>
          <p:nvPr/>
        </p:nvSpPr>
        <p:spPr>
          <a:xfrm>
            <a:off x="7374702" y="2717687"/>
            <a:ext cx="1042216" cy="711314"/>
          </a:xfrm>
          <a:prstGeom prst="roundRect">
            <a:avLst>
              <a:gd name="adj" fmla="val 4779"/>
            </a:avLst>
          </a:prstGeom>
          <a:noFill/>
          <a:ln w="38100">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 name="圓角矩形 1">
            <a:extLst>
              <a:ext uri="{FF2B5EF4-FFF2-40B4-BE49-F238E27FC236}">
                <a16:creationId xmlns:a16="http://schemas.microsoft.com/office/drawing/2014/main" id="{E5D93D22-F9D3-DCBC-0590-0F3EFDFC89F6}"/>
              </a:ext>
            </a:extLst>
          </p:cNvPr>
          <p:cNvSpPr/>
          <p:nvPr/>
        </p:nvSpPr>
        <p:spPr>
          <a:xfrm>
            <a:off x="8699135" y="2779201"/>
            <a:ext cx="3341547" cy="540000"/>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50ECFA0B-0000-8894-DC07-6B597D0AE212}"/>
              </a:ext>
            </a:extLst>
          </p:cNvPr>
          <p:cNvSpPr txBox="1"/>
          <p:nvPr/>
        </p:nvSpPr>
        <p:spPr>
          <a:xfrm>
            <a:off x="8845078" y="2864535"/>
            <a:ext cx="3049659" cy="369332"/>
          </a:xfrm>
          <a:prstGeom prst="rect">
            <a:avLst/>
          </a:prstGeom>
          <a:noFill/>
        </p:spPr>
        <p:txBody>
          <a:bodyPr wrap="square" rtlCol="0">
            <a:spAutoFit/>
          </a:bodyPr>
          <a:lstStyle/>
          <a:p>
            <a:pPr algn="ctr"/>
            <a:r>
              <a:rPr kumimoji="1" lang="en" altLang="zh-TW" b="1" dirty="0">
                <a:solidFill>
                  <a:schemeClr val="bg1"/>
                </a:solidFill>
                <a:latin typeface="Noto Serif TC ExtraBold" panose="02020200000000000000" pitchFamily="18" charset="-128"/>
                <a:ea typeface="Noto Serif TC ExtraBold" panose="02020200000000000000" pitchFamily="18" charset="-128"/>
              </a:rPr>
              <a:t>Adding a Shrine Filter</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16" name="投影片編號版面配置區 15">
            <a:extLst>
              <a:ext uri="{FF2B5EF4-FFF2-40B4-BE49-F238E27FC236}">
                <a16:creationId xmlns:a16="http://schemas.microsoft.com/office/drawing/2014/main" id="{6588F137-5A10-2B8F-ADE5-A71A5AFB89B9}"/>
              </a:ext>
            </a:extLst>
          </p:cNvPr>
          <p:cNvSpPr>
            <a:spLocks noGrp="1"/>
          </p:cNvSpPr>
          <p:nvPr>
            <p:ph type="sldNum" sz="quarter" idx="12"/>
          </p:nvPr>
        </p:nvSpPr>
        <p:spPr/>
        <p:txBody>
          <a:bodyPr/>
          <a:lstStyle/>
          <a:p>
            <a:fld id="{F66883B1-9875-FF4C-AEEB-FA9021276C9A}" type="slidenum">
              <a:rPr kumimoji="1" lang="zh-TW" altLang="en-US" smtClean="0"/>
              <a:t>21</a:t>
            </a:fld>
            <a:endParaRPr kumimoji="1" lang="zh-TW" altLang="en-US"/>
          </a:p>
        </p:txBody>
      </p:sp>
      <p:sp>
        <p:nvSpPr>
          <p:cNvPr id="19" name="文字方塊 18">
            <a:extLst>
              <a:ext uri="{FF2B5EF4-FFF2-40B4-BE49-F238E27FC236}">
                <a16:creationId xmlns:a16="http://schemas.microsoft.com/office/drawing/2014/main" id="{47167362-47C1-A05A-3557-8D893B639FBC}"/>
              </a:ext>
            </a:extLst>
          </p:cNvPr>
          <p:cNvSpPr txBox="1"/>
          <p:nvPr/>
        </p:nvSpPr>
        <p:spPr>
          <a:xfrm>
            <a:off x="6330486" y="1258412"/>
            <a:ext cx="5710196" cy="923330"/>
          </a:xfrm>
          <a:prstGeom prst="rect">
            <a:avLst/>
          </a:prstGeom>
          <a:noFill/>
        </p:spPr>
        <p:txBody>
          <a:bodyPr wrap="square" rtlCol="0">
            <a:spAutoFit/>
          </a:bodyPr>
          <a:lstStyle/>
          <a:p>
            <a:pPr algn="just"/>
            <a:r>
              <a:rPr kumimoji="1" lang="en" altLang="zh-TW" b="1" dirty="0">
                <a:solidFill>
                  <a:srgbClr val="FDA39F"/>
                </a:solidFill>
                <a:latin typeface="Times New Roman" panose="02020603050405020304" pitchFamily="18" charset="0"/>
                <a:ea typeface="Noto Serif TC ExtraBold" panose="02020200000000000000" pitchFamily="18" charset="-128"/>
                <a:cs typeface="Times New Roman" panose="02020603050405020304" pitchFamily="18" charset="0"/>
              </a:rPr>
              <a:t>Theme Enhancement: To align with the project's theme of "Shrine &amp; Temple Navigation," a dedicated "Shrine" filter will be added to the existing map.  </a:t>
            </a:r>
          </a:p>
        </p:txBody>
      </p:sp>
      <p:sp>
        <p:nvSpPr>
          <p:cNvPr id="20" name="向左箭號 19">
            <a:extLst>
              <a:ext uri="{FF2B5EF4-FFF2-40B4-BE49-F238E27FC236}">
                <a16:creationId xmlns:a16="http://schemas.microsoft.com/office/drawing/2014/main" id="{674D65C6-D880-B0FD-003D-87091D793C99}"/>
              </a:ext>
            </a:extLst>
          </p:cNvPr>
          <p:cNvSpPr/>
          <p:nvPr/>
        </p:nvSpPr>
        <p:spPr>
          <a:xfrm rot="8372180">
            <a:off x="8407020" y="2311501"/>
            <a:ext cx="922502" cy="387132"/>
          </a:xfrm>
          <a:prstGeom prst="leftArrow">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1" name="文字方塊 20">
            <a:extLst>
              <a:ext uri="{FF2B5EF4-FFF2-40B4-BE49-F238E27FC236}">
                <a16:creationId xmlns:a16="http://schemas.microsoft.com/office/drawing/2014/main" id="{4B08EE2A-7EB7-D9B5-184C-628EF2CBFB21}"/>
              </a:ext>
            </a:extLst>
          </p:cNvPr>
          <p:cNvSpPr txBox="1"/>
          <p:nvPr/>
        </p:nvSpPr>
        <p:spPr>
          <a:xfrm>
            <a:off x="370569" y="1199015"/>
            <a:ext cx="6100010" cy="461665"/>
          </a:xfrm>
          <a:prstGeom prst="rect">
            <a:avLst/>
          </a:prstGeom>
          <a:noFill/>
        </p:spPr>
        <p:txBody>
          <a:bodyPr wrap="square">
            <a:spAutoFit/>
          </a:bodyPr>
          <a:lstStyle/>
          <a:p>
            <a:pPr>
              <a:buNone/>
            </a:pP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Future Work</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33309826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圖片 18">
            <a:extLst>
              <a:ext uri="{FF2B5EF4-FFF2-40B4-BE49-F238E27FC236}">
                <a16:creationId xmlns:a16="http://schemas.microsoft.com/office/drawing/2014/main" id="{349201A0-4074-B038-2058-7690E02DB1F2}"/>
              </a:ext>
            </a:extLst>
          </p:cNvPr>
          <p:cNvPicPr>
            <a:picLocks noChangeAspect="1"/>
          </p:cNvPicPr>
          <p:nvPr/>
        </p:nvPicPr>
        <p:blipFill>
          <a:blip r:embed="rId3"/>
          <a:stretch>
            <a:fillRect/>
          </a:stretch>
        </p:blipFill>
        <p:spPr>
          <a:xfrm>
            <a:off x="297263" y="1707310"/>
            <a:ext cx="8462055" cy="5999478"/>
          </a:xfrm>
          <a:prstGeom prst="rect">
            <a:avLst/>
          </a:prstGeom>
          <a:ln>
            <a:noFill/>
          </a:ln>
          <a:effectLst>
            <a:outerShdw blurRad="292100" dist="139700" dir="2700000" algn="tl" rotWithShape="0">
              <a:srgbClr val="333333">
                <a:alpha val="65000"/>
              </a:srgbClr>
            </a:outerShdw>
          </a:effectLst>
        </p:spPr>
      </p:pic>
      <p:sp>
        <p:nvSpPr>
          <p:cNvPr id="20" name="矩形 19">
            <a:extLst>
              <a:ext uri="{FF2B5EF4-FFF2-40B4-BE49-F238E27FC236}">
                <a16:creationId xmlns:a16="http://schemas.microsoft.com/office/drawing/2014/main" id="{F3BFF972-1535-C420-8BCA-E14720175228}"/>
              </a:ext>
            </a:extLst>
          </p:cNvPr>
          <p:cNvSpPr/>
          <p:nvPr/>
        </p:nvSpPr>
        <p:spPr>
          <a:xfrm>
            <a:off x="531731" y="2370834"/>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矩形 12">
            <a:extLst>
              <a:ext uri="{FF2B5EF4-FFF2-40B4-BE49-F238E27FC236}">
                <a16:creationId xmlns:a16="http://schemas.microsoft.com/office/drawing/2014/main" id="{16574CA7-CA38-44BC-0899-DAA534D020EF}"/>
              </a:ext>
            </a:extLst>
          </p:cNvPr>
          <p:cNvSpPr/>
          <p:nvPr/>
        </p:nvSpPr>
        <p:spPr>
          <a:xfrm>
            <a:off x="531731" y="2118168"/>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dirty="0"/>
              <a:t>  </a:t>
            </a:r>
            <a:endParaRPr kumimoji="1" lang="zh-TW" altLang="en-US" dirty="0"/>
          </a:p>
        </p:txBody>
      </p:sp>
      <p:pic>
        <p:nvPicPr>
          <p:cNvPr id="14" name="圖片 13" descr="一張含有 文字, 螢幕擷取畫面, 網頁, 網站 的圖片&#10;&#10;AI 產生的內容可能不正確。">
            <a:extLst>
              <a:ext uri="{FF2B5EF4-FFF2-40B4-BE49-F238E27FC236}">
                <a16:creationId xmlns:a16="http://schemas.microsoft.com/office/drawing/2014/main" id="{72E90775-F63C-5C71-B317-E4AB035CAF80}"/>
              </a:ext>
            </a:extLst>
          </p:cNvPr>
          <p:cNvPicPr>
            <a:picLocks noChangeAspect="1"/>
          </p:cNvPicPr>
          <p:nvPr/>
        </p:nvPicPr>
        <p:blipFill>
          <a:blip r:embed="rId4"/>
          <a:stretch>
            <a:fillRect/>
          </a:stretch>
        </p:blipFill>
        <p:spPr>
          <a:xfrm>
            <a:off x="746003" y="2389573"/>
            <a:ext cx="7564573" cy="4185447"/>
          </a:xfrm>
          <a:prstGeom prst="rect">
            <a:avLst/>
          </a:prstGeom>
        </p:spPr>
      </p:pic>
      <p:sp>
        <p:nvSpPr>
          <p:cNvPr id="17" name="圓角矩形 16">
            <a:extLst>
              <a:ext uri="{FF2B5EF4-FFF2-40B4-BE49-F238E27FC236}">
                <a16:creationId xmlns:a16="http://schemas.microsoft.com/office/drawing/2014/main" id="{B32F3B74-63F3-5E6F-1D1E-069611A5F5A5}"/>
              </a:ext>
            </a:extLst>
          </p:cNvPr>
          <p:cNvSpPr/>
          <p:nvPr/>
        </p:nvSpPr>
        <p:spPr>
          <a:xfrm>
            <a:off x="737721" y="4247909"/>
            <a:ext cx="6350512" cy="1898248"/>
          </a:xfrm>
          <a:prstGeom prst="roundRect">
            <a:avLst>
              <a:gd name="adj" fmla="val 4779"/>
            </a:avLst>
          </a:prstGeom>
          <a:noFill/>
          <a:ln w="381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dirty="0"/>
              <a:t>     </a:t>
            </a:r>
            <a:endParaRPr kumimoji="1" lang="zh-TW" altLang="en-US" dirty="0"/>
          </a:p>
        </p:txBody>
      </p:sp>
      <p:sp>
        <p:nvSpPr>
          <p:cNvPr id="2" name="圓角矩形 1">
            <a:extLst>
              <a:ext uri="{FF2B5EF4-FFF2-40B4-BE49-F238E27FC236}">
                <a16:creationId xmlns:a16="http://schemas.microsoft.com/office/drawing/2014/main" id="{9ECD724C-666F-ADC7-2666-644B05CDB969}"/>
              </a:ext>
            </a:extLst>
          </p:cNvPr>
          <p:cNvSpPr/>
          <p:nvPr/>
        </p:nvSpPr>
        <p:spPr>
          <a:xfrm>
            <a:off x="7148465" y="4831037"/>
            <a:ext cx="3716759" cy="540000"/>
          </a:xfrm>
          <a:prstGeom prst="round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 name="矩形 3">
            <a:extLst>
              <a:ext uri="{FF2B5EF4-FFF2-40B4-BE49-F238E27FC236}">
                <a16:creationId xmlns:a16="http://schemas.microsoft.com/office/drawing/2014/main" id="{5D0B1ADA-4C9A-8672-F4D1-80F7DCFAA4D8}"/>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 name="橢圓 4">
            <a:extLst>
              <a:ext uri="{FF2B5EF4-FFF2-40B4-BE49-F238E27FC236}">
                <a16:creationId xmlns:a16="http://schemas.microsoft.com/office/drawing/2014/main" id="{972D52D7-253C-3C78-48BC-069E23246F4B}"/>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6" name="圖片 5">
            <a:extLst>
              <a:ext uri="{FF2B5EF4-FFF2-40B4-BE49-F238E27FC236}">
                <a16:creationId xmlns:a16="http://schemas.microsoft.com/office/drawing/2014/main" id="{55D8DF43-0AD0-B26A-0A4B-684424D59588}"/>
              </a:ext>
            </a:extLst>
          </p:cNvPr>
          <p:cNvPicPr>
            <a:picLocks noChangeAspect="1"/>
          </p:cNvPicPr>
          <p:nvPr/>
        </p:nvPicPr>
        <p:blipFill>
          <a:blip r:embed="rId5"/>
          <a:stretch>
            <a:fillRect/>
          </a:stretch>
        </p:blipFill>
        <p:spPr>
          <a:xfrm>
            <a:off x="370569" y="244142"/>
            <a:ext cx="520725" cy="520725"/>
          </a:xfrm>
          <a:prstGeom prst="rect">
            <a:avLst/>
          </a:prstGeom>
        </p:spPr>
      </p:pic>
      <p:sp>
        <p:nvSpPr>
          <p:cNvPr id="7" name="圓角矩形 6">
            <a:extLst>
              <a:ext uri="{FF2B5EF4-FFF2-40B4-BE49-F238E27FC236}">
                <a16:creationId xmlns:a16="http://schemas.microsoft.com/office/drawing/2014/main" id="{C948E20A-9CB2-2902-D609-35D95C7E45BB}"/>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8" name="圓角矩形 7">
            <a:extLst>
              <a:ext uri="{FF2B5EF4-FFF2-40B4-BE49-F238E27FC236}">
                <a16:creationId xmlns:a16="http://schemas.microsoft.com/office/drawing/2014/main" id="{7A182E50-93FE-4505-34A7-0C63883CC6F6}"/>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9" name="圓角矩形 8">
            <a:extLst>
              <a:ext uri="{FF2B5EF4-FFF2-40B4-BE49-F238E27FC236}">
                <a16:creationId xmlns:a16="http://schemas.microsoft.com/office/drawing/2014/main" id="{2CDFECED-5489-8D60-963B-03621BD08B56}"/>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0" name="圓角矩形 9">
            <a:extLst>
              <a:ext uri="{FF2B5EF4-FFF2-40B4-BE49-F238E27FC236}">
                <a16:creationId xmlns:a16="http://schemas.microsoft.com/office/drawing/2014/main" id="{07A7223D-EFFF-C98C-0FDF-C1C191ACAB94}"/>
              </a:ext>
            </a:extLst>
          </p:cNvPr>
          <p:cNvSpPr/>
          <p:nvPr/>
        </p:nvSpPr>
        <p:spPr>
          <a:xfrm>
            <a:off x="9982200"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127F922D-DA7E-0D0C-10A2-495FBC54CB57}"/>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1" name="投影片編號版面配置區 20">
            <a:extLst>
              <a:ext uri="{FF2B5EF4-FFF2-40B4-BE49-F238E27FC236}">
                <a16:creationId xmlns:a16="http://schemas.microsoft.com/office/drawing/2014/main" id="{0589A010-2A21-81B5-3D16-1144500B12CF}"/>
              </a:ext>
            </a:extLst>
          </p:cNvPr>
          <p:cNvSpPr>
            <a:spLocks noGrp="1"/>
          </p:cNvSpPr>
          <p:nvPr>
            <p:ph type="sldNum" sz="quarter" idx="12"/>
          </p:nvPr>
        </p:nvSpPr>
        <p:spPr/>
        <p:txBody>
          <a:bodyPr/>
          <a:lstStyle/>
          <a:p>
            <a:fld id="{F66883B1-9875-FF4C-AEEB-FA9021276C9A}" type="slidenum">
              <a:rPr kumimoji="1" lang="zh-TW" altLang="en-US" smtClean="0"/>
              <a:t>22</a:t>
            </a:fld>
            <a:endParaRPr kumimoji="1" lang="zh-TW" altLang="en-US"/>
          </a:p>
        </p:txBody>
      </p:sp>
      <p:sp>
        <p:nvSpPr>
          <p:cNvPr id="12" name="文字方塊 11">
            <a:extLst>
              <a:ext uri="{FF2B5EF4-FFF2-40B4-BE49-F238E27FC236}">
                <a16:creationId xmlns:a16="http://schemas.microsoft.com/office/drawing/2014/main" id="{3BF0B9F2-A898-D2B5-F1EB-3C663C7F7930}"/>
              </a:ext>
            </a:extLst>
          </p:cNvPr>
          <p:cNvSpPr txBox="1"/>
          <p:nvPr/>
        </p:nvSpPr>
        <p:spPr>
          <a:xfrm>
            <a:off x="7148465" y="4733384"/>
            <a:ext cx="5112034" cy="1556195"/>
          </a:xfrm>
          <a:prstGeom prst="rect">
            <a:avLst/>
          </a:prstGeom>
          <a:noFill/>
        </p:spPr>
        <p:txBody>
          <a:bodyPr wrap="square" rtlCol="0">
            <a:spAutoFit/>
          </a:bodyPr>
          <a:lstStyle/>
          <a:p>
            <a:pPr>
              <a:lnSpc>
                <a:spcPct val="200000"/>
              </a:lnSpc>
            </a:pPr>
            <a:r>
              <a:rPr lang="en" altLang="zh-TW" b="1" dirty="0">
                <a:solidFill>
                  <a:schemeClr val="bg1"/>
                </a:solidFill>
                <a:latin typeface="Times New Roman" panose="02020603050405020304" pitchFamily="18" charset="0"/>
                <a:cs typeface="Times New Roman" panose="02020603050405020304" pitchFamily="18" charset="0"/>
              </a:rPr>
              <a:t>Nearby Business Recommendations</a:t>
            </a:r>
          </a:p>
          <a:p>
            <a:pPr>
              <a:lnSpc>
                <a:spcPct val="200000"/>
              </a:lnSpc>
            </a:pPr>
            <a:r>
              <a:rPr lang="en" altLang="zh-TW" sz="1600" b="1" dirty="0">
                <a:solidFill>
                  <a:schemeClr val="accent5"/>
                </a:solidFill>
                <a:latin typeface="Times New Roman" panose="02020603050405020304" pitchFamily="18" charset="0"/>
                <a:cs typeface="Times New Roman" panose="02020603050405020304" pitchFamily="18" charset="0"/>
              </a:rPr>
              <a:t>From "Point" to "Area": Evolving the recommendation logic from single attractions to surrounding businesses.</a:t>
            </a:r>
          </a:p>
        </p:txBody>
      </p:sp>
      <p:sp>
        <p:nvSpPr>
          <p:cNvPr id="15" name="文字方塊 14">
            <a:extLst>
              <a:ext uri="{FF2B5EF4-FFF2-40B4-BE49-F238E27FC236}">
                <a16:creationId xmlns:a16="http://schemas.microsoft.com/office/drawing/2014/main" id="{558F4179-1C3A-69A4-522A-8B7193E4434D}"/>
              </a:ext>
            </a:extLst>
          </p:cNvPr>
          <p:cNvSpPr txBox="1"/>
          <p:nvPr/>
        </p:nvSpPr>
        <p:spPr>
          <a:xfrm>
            <a:off x="370569" y="1199015"/>
            <a:ext cx="6100010" cy="461665"/>
          </a:xfrm>
          <a:prstGeom prst="rect">
            <a:avLst/>
          </a:prstGeom>
          <a:noFill/>
        </p:spPr>
        <p:txBody>
          <a:bodyPr wrap="square">
            <a:spAutoFit/>
          </a:bodyPr>
          <a:lstStyle/>
          <a:p>
            <a:pPr>
              <a:buNone/>
            </a:pP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Future Work</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24514281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2D2136-55D3-A548-9B2A-5D08FE95F9F4}"/>
            </a:ext>
          </a:extLst>
        </p:cNvPr>
        <p:cNvGrpSpPr/>
        <p:nvPr/>
      </p:nvGrpSpPr>
      <p:grpSpPr>
        <a:xfrm>
          <a:off x="0" y="0"/>
          <a:ext cx="0" cy="0"/>
          <a:chOff x="0" y="0"/>
          <a:chExt cx="0" cy="0"/>
        </a:xfrm>
      </p:grpSpPr>
      <p:pic>
        <p:nvPicPr>
          <p:cNvPr id="1028" name="Picture 4" descr="旅遊網公布日本30大景點千本鳥居5連霸- 新聞- Rti 中央廣播電臺">
            <a:extLst>
              <a:ext uri="{FF2B5EF4-FFF2-40B4-BE49-F238E27FC236}">
                <a16:creationId xmlns:a16="http://schemas.microsoft.com/office/drawing/2014/main" id="{E7D53105-1772-BE84-C187-54D34AE5442E}"/>
              </a:ext>
            </a:extLst>
          </p:cNvPr>
          <p:cNvPicPr>
            <a:picLocks noChangeAspect="1" noChangeArrowheads="1"/>
          </p:cNvPicPr>
          <p:nvPr/>
        </p:nvPicPr>
        <p:blipFill>
          <a:blip r:embed="rId3">
            <a:alphaModFix amt="85000"/>
            <a:extLst>
              <a:ext uri="{28A0092B-C50C-407E-A947-70E740481C1C}">
                <a14:useLocalDpi xmlns:a14="http://schemas.microsoft.com/office/drawing/2010/main" val="0"/>
              </a:ext>
            </a:extLst>
          </a:blip>
          <a:srcRect/>
          <a:stretch>
            <a:fillRect/>
          </a:stretch>
        </p:blipFill>
        <p:spPr bwMode="auto">
          <a:xfrm>
            <a:off x="1" y="0"/>
            <a:ext cx="122936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群組 2">
            <a:extLst>
              <a:ext uri="{FF2B5EF4-FFF2-40B4-BE49-F238E27FC236}">
                <a16:creationId xmlns:a16="http://schemas.microsoft.com/office/drawing/2014/main" id="{B4B209B8-79AD-6061-090D-598C37A1B5C1}"/>
              </a:ext>
            </a:extLst>
          </p:cNvPr>
          <p:cNvGrpSpPr/>
          <p:nvPr/>
        </p:nvGrpSpPr>
        <p:grpSpPr>
          <a:xfrm>
            <a:off x="480640" y="2091330"/>
            <a:ext cx="11230719" cy="2675340"/>
            <a:chOff x="552280" y="2279499"/>
            <a:chExt cx="11230719" cy="2675340"/>
          </a:xfrm>
        </p:grpSpPr>
        <p:sp>
          <p:nvSpPr>
            <p:cNvPr id="5" name="矩形 4">
              <a:extLst>
                <a:ext uri="{FF2B5EF4-FFF2-40B4-BE49-F238E27FC236}">
                  <a16:creationId xmlns:a16="http://schemas.microsoft.com/office/drawing/2014/main" id="{9949DC95-C6E4-18FB-C79B-13FC2089DCB6}"/>
                </a:ext>
              </a:extLst>
            </p:cNvPr>
            <p:cNvSpPr/>
            <p:nvPr/>
          </p:nvSpPr>
          <p:spPr>
            <a:xfrm>
              <a:off x="552280" y="2279499"/>
              <a:ext cx="11189041" cy="2675340"/>
            </a:xfrm>
            <a:prstGeom prst="rect">
              <a:avLst/>
            </a:prstGeom>
            <a:solidFill>
              <a:srgbClr val="FFFFFF">
                <a:alpha val="7490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6" name="文字方塊 5">
              <a:extLst>
                <a:ext uri="{FF2B5EF4-FFF2-40B4-BE49-F238E27FC236}">
                  <a16:creationId xmlns:a16="http://schemas.microsoft.com/office/drawing/2014/main" id="{6ED36C90-D563-3611-0451-50AD6EF51642}"/>
                </a:ext>
              </a:extLst>
            </p:cNvPr>
            <p:cNvSpPr txBox="1"/>
            <p:nvPr/>
          </p:nvSpPr>
          <p:spPr>
            <a:xfrm>
              <a:off x="801511" y="3017004"/>
              <a:ext cx="10690578" cy="1200329"/>
            </a:xfrm>
            <a:prstGeom prst="rect">
              <a:avLst/>
            </a:prstGeom>
            <a:noFill/>
          </p:spPr>
          <p:txBody>
            <a:bodyPr wrap="square" rtlCol="0">
              <a:spAutoFit/>
            </a:bodyPr>
            <a:lstStyle/>
            <a:p>
              <a:pPr algn="ctr"/>
              <a:r>
                <a:rPr lang="en-US" altLang="zh-TW" sz="7200" b="1" dirty="0">
                  <a:latin typeface="Times New Roman" panose="02020603050405020304" pitchFamily="18" charset="0"/>
                  <a:ea typeface="Noto Serif TC ExtraBold" panose="02020200000000000000" pitchFamily="18" charset="-128"/>
                  <a:cs typeface="Times New Roman" panose="02020603050405020304" pitchFamily="18" charset="0"/>
                </a:rPr>
                <a:t>Thank You!</a:t>
              </a:r>
              <a:endParaRPr lang="zh-TW" altLang="en-US" sz="72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7" name="文字方塊 6">
              <a:extLst>
                <a:ext uri="{FF2B5EF4-FFF2-40B4-BE49-F238E27FC236}">
                  <a16:creationId xmlns:a16="http://schemas.microsoft.com/office/drawing/2014/main" id="{D05F0209-B51F-9090-E0BC-91060AF881D2}"/>
                </a:ext>
              </a:extLst>
            </p:cNvPr>
            <p:cNvSpPr txBox="1"/>
            <p:nvPr/>
          </p:nvSpPr>
          <p:spPr>
            <a:xfrm>
              <a:off x="9859074" y="4447586"/>
              <a:ext cx="1923925" cy="461665"/>
            </a:xfrm>
            <a:prstGeom prst="rect">
              <a:avLst/>
            </a:prstGeom>
            <a:noFill/>
          </p:spPr>
          <p:txBody>
            <a:bodyPr wrap="none" rtlCol="0">
              <a:spAutoFit/>
            </a:bodyPr>
            <a:lstStyle/>
            <a:p>
              <a:r>
                <a:rPr kumimoji="1" lang="en-US" altLang="zh-TW" sz="2400" b="1" dirty="0">
                  <a:latin typeface="Noto Serif TC ExtraBold" panose="02020200000000000000" pitchFamily="18" charset="-128"/>
                  <a:ea typeface="Noto Serif TC ExtraBold" panose="02020200000000000000" pitchFamily="18" charset="-128"/>
                </a:rPr>
                <a:t>2025/07/25</a:t>
              </a:r>
              <a:endParaRPr kumimoji="1" lang="zh-TW" altLang="en-US" sz="2400" b="1" dirty="0">
                <a:latin typeface="Noto Serif TC ExtraBold" panose="02020200000000000000" pitchFamily="18" charset="-128"/>
                <a:ea typeface="Noto Serif TC ExtraBold" panose="02020200000000000000" pitchFamily="18" charset="-128"/>
              </a:endParaRPr>
            </a:p>
          </p:txBody>
        </p:sp>
      </p:grpSp>
      <p:sp>
        <p:nvSpPr>
          <p:cNvPr id="2" name="投影片編號版面配置區 1">
            <a:extLst>
              <a:ext uri="{FF2B5EF4-FFF2-40B4-BE49-F238E27FC236}">
                <a16:creationId xmlns:a16="http://schemas.microsoft.com/office/drawing/2014/main" id="{692A5066-A49C-3C64-5FA2-3EB100759B46}"/>
              </a:ext>
            </a:extLst>
          </p:cNvPr>
          <p:cNvSpPr>
            <a:spLocks noGrp="1"/>
          </p:cNvSpPr>
          <p:nvPr>
            <p:ph type="sldNum" sz="quarter" idx="12"/>
          </p:nvPr>
        </p:nvSpPr>
        <p:spPr/>
        <p:txBody>
          <a:bodyPr/>
          <a:lstStyle/>
          <a:p>
            <a:fld id="{D2089A36-085D-5343-9146-EA9D02667923}" type="slidenum">
              <a:rPr kumimoji="1" lang="zh-TW" altLang="en-US" smtClean="0"/>
              <a:t>23</a:t>
            </a:fld>
            <a:endParaRPr kumimoji="1" lang="zh-TW" altLang="en-US"/>
          </a:p>
        </p:txBody>
      </p:sp>
    </p:spTree>
    <p:extLst>
      <p:ext uri="{BB962C8B-B14F-4D97-AF65-F5344CB8AC3E}">
        <p14:creationId xmlns:p14="http://schemas.microsoft.com/office/powerpoint/2010/main" val="3163732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圖片 19">
            <a:extLst>
              <a:ext uri="{FF2B5EF4-FFF2-40B4-BE49-F238E27FC236}">
                <a16:creationId xmlns:a16="http://schemas.microsoft.com/office/drawing/2014/main" id="{76B7E16A-7F77-5D53-EB3D-4F6139B0F9B5}"/>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2A727BB7-FC28-008E-0D4F-91C1220995DE}"/>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5" name="圖片 4" descr="一張含有 文字, 螢幕擷取畫面, 軟體, 網頁 的圖片&#10;&#10;AI 產生的內容可能不正確。">
            <a:extLst>
              <a:ext uri="{FF2B5EF4-FFF2-40B4-BE49-F238E27FC236}">
                <a16:creationId xmlns:a16="http://schemas.microsoft.com/office/drawing/2014/main" id="{5DB928A3-B648-47E5-FC25-BCD858CA8ADC}"/>
              </a:ext>
            </a:extLst>
          </p:cNvPr>
          <p:cNvPicPr>
            <a:picLocks noChangeAspect="1"/>
          </p:cNvPicPr>
          <p:nvPr/>
        </p:nvPicPr>
        <p:blipFill>
          <a:blip r:embed="rId4"/>
          <a:stretch>
            <a:fillRect/>
          </a:stretch>
        </p:blipFill>
        <p:spPr>
          <a:xfrm>
            <a:off x="3446832" y="2425683"/>
            <a:ext cx="7488679" cy="4182675"/>
          </a:xfrm>
          <a:prstGeom prst="rect">
            <a:avLst/>
          </a:prstGeom>
        </p:spPr>
      </p:pic>
      <p:sp>
        <p:nvSpPr>
          <p:cNvPr id="6" name="矩形 5">
            <a:extLst>
              <a:ext uri="{FF2B5EF4-FFF2-40B4-BE49-F238E27FC236}">
                <a16:creationId xmlns:a16="http://schemas.microsoft.com/office/drawing/2014/main" id="{4F1A74F2-5971-6D2F-0C60-F5885D3621B9}"/>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7" name="橢圓 6">
            <a:extLst>
              <a:ext uri="{FF2B5EF4-FFF2-40B4-BE49-F238E27FC236}">
                <a16:creationId xmlns:a16="http://schemas.microsoft.com/office/drawing/2014/main" id="{FE9CCFBE-7F35-9E6E-4195-1B0A02F53175}"/>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8" name="圖片 7">
            <a:extLst>
              <a:ext uri="{FF2B5EF4-FFF2-40B4-BE49-F238E27FC236}">
                <a16:creationId xmlns:a16="http://schemas.microsoft.com/office/drawing/2014/main" id="{2FA7207A-569D-0668-91B3-4659CF7E0D04}"/>
              </a:ext>
            </a:extLst>
          </p:cNvPr>
          <p:cNvPicPr>
            <a:picLocks noChangeAspect="1"/>
          </p:cNvPicPr>
          <p:nvPr/>
        </p:nvPicPr>
        <p:blipFill>
          <a:blip r:embed="rId5"/>
          <a:stretch>
            <a:fillRect/>
          </a:stretch>
        </p:blipFill>
        <p:spPr>
          <a:xfrm>
            <a:off x="370569" y="244142"/>
            <a:ext cx="520725" cy="520725"/>
          </a:xfrm>
          <a:prstGeom prst="rect">
            <a:avLst/>
          </a:prstGeom>
        </p:spPr>
      </p:pic>
      <p:sp>
        <p:nvSpPr>
          <p:cNvPr id="9" name="圓角矩形 8">
            <a:extLst>
              <a:ext uri="{FF2B5EF4-FFF2-40B4-BE49-F238E27FC236}">
                <a16:creationId xmlns:a16="http://schemas.microsoft.com/office/drawing/2014/main" id="{1192F8BF-5149-524B-6689-C38A6EEC5FB6}"/>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0" name="圓角矩形 9">
            <a:extLst>
              <a:ext uri="{FF2B5EF4-FFF2-40B4-BE49-F238E27FC236}">
                <a16:creationId xmlns:a16="http://schemas.microsoft.com/office/drawing/2014/main" id="{5E20A38C-B87F-C7BD-CE18-B9FFAC6ACDBA}"/>
              </a:ext>
            </a:extLst>
          </p:cNvPr>
          <p:cNvSpPr/>
          <p:nvPr/>
        </p:nvSpPr>
        <p:spPr>
          <a:xfrm>
            <a:off x="3910953" y="190007"/>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1CDEAF11-57D5-4DCF-2CD1-D5AE6EED540A}"/>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2" name="圓角矩形 11">
            <a:extLst>
              <a:ext uri="{FF2B5EF4-FFF2-40B4-BE49-F238E27FC236}">
                <a16:creationId xmlns:a16="http://schemas.microsoft.com/office/drawing/2014/main" id="{6CB63CCB-86E1-9565-0122-B6AC18158DC5}"/>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A84B11FC-A2CE-A2AD-0F3D-AE0A9B18F232}"/>
              </a:ext>
            </a:extLst>
          </p:cNvPr>
          <p:cNvSpPr/>
          <p:nvPr/>
        </p:nvSpPr>
        <p:spPr>
          <a:xfrm>
            <a:off x="5934702" y="197530"/>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 name="圓角矩形 2">
            <a:extLst>
              <a:ext uri="{FF2B5EF4-FFF2-40B4-BE49-F238E27FC236}">
                <a16:creationId xmlns:a16="http://schemas.microsoft.com/office/drawing/2014/main" id="{A38906B4-ADFA-1CF5-0E8B-5E98744257B9}"/>
              </a:ext>
            </a:extLst>
          </p:cNvPr>
          <p:cNvSpPr/>
          <p:nvPr/>
        </p:nvSpPr>
        <p:spPr>
          <a:xfrm>
            <a:off x="9231855" y="2358191"/>
            <a:ext cx="1856692" cy="432680"/>
          </a:xfrm>
          <a:prstGeom prst="roundRect">
            <a:avLst/>
          </a:prstGeom>
          <a:noFill/>
          <a:ln w="381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圓角矩形 15">
            <a:extLst>
              <a:ext uri="{FF2B5EF4-FFF2-40B4-BE49-F238E27FC236}">
                <a16:creationId xmlns:a16="http://schemas.microsoft.com/office/drawing/2014/main" id="{F068B77F-6D04-142B-4C6C-85B94B4FB52B}"/>
              </a:ext>
            </a:extLst>
          </p:cNvPr>
          <p:cNvSpPr/>
          <p:nvPr/>
        </p:nvSpPr>
        <p:spPr>
          <a:xfrm>
            <a:off x="3327204" y="2858363"/>
            <a:ext cx="7742699" cy="811269"/>
          </a:xfrm>
          <a:prstGeom prst="round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8" name="圓角矩形 17">
            <a:extLst>
              <a:ext uri="{FF2B5EF4-FFF2-40B4-BE49-F238E27FC236}">
                <a16:creationId xmlns:a16="http://schemas.microsoft.com/office/drawing/2014/main" id="{6FF4BC98-D92E-D808-027F-F77F729AAE1C}"/>
              </a:ext>
            </a:extLst>
          </p:cNvPr>
          <p:cNvSpPr/>
          <p:nvPr/>
        </p:nvSpPr>
        <p:spPr>
          <a:xfrm>
            <a:off x="3319821" y="6015789"/>
            <a:ext cx="7742699" cy="672052"/>
          </a:xfrm>
          <a:prstGeom prst="roundRect">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accent2"/>
              </a:solidFill>
            </a:endParaRPr>
          </a:p>
        </p:txBody>
      </p:sp>
      <p:sp>
        <p:nvSpPr>
          <p:cNvPr id="22" name="圓角矩形 21">
            <a:extLst>
              <a:ext uri="{FF2B5EF4-FFF2-40B4-BE49-F238E27FC236}">
                <a16:creationId xmlns:a16="http://schemas.microsoft.com/office/drawing/2014/main" id="{EDA07E40-3783-1E81-BD4E-B275B5404B50}"/>
              </a:ext>
            </a:extLst>
          </p:cNvPr>
          <p:cNvSpPr/>
          <p:nvPr/>
        </p:nvSpPr>
        <p:spPr>
          <a:xfrm>
            <a:off x="7567862" y="1774970"/>
            <a:ext cx="1800000" cy="540000"/>
          </a:xfrm>
          <a:prstGeom prst="round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 name="文字方塊 3">
            <a:extLst>
              <a:ext uri="{FF2B5EF4-FFF2-40B4-BE49-F238E27FC236}">
                <a16:creationId xmlns:a16="http://schemas.microsoft.com/office/drawing/2014/main" id="{E2DE30F6-5890-3EB9-18C2-970C7CBD3F00}"/>
              </a:ext>
            </a:extLst>
          </p:cNvPr>
          <p:cNvSpPr txBox="1"/>
          <p:nvPr/>
        </p:nvSpPr>
        <p:spPr>
          <a:xfrm>
            <a:off x="7567862" y="1860304"/>
            <a:ext cx="1801665" cy="369332"/>
          </a:xfrm>
          <a:prstGeom prst="rect">
            <a:avLst/>
          </a:prstGeom>
          <a:noFill/>
        </p:spPr>
        <p:txBody>
          <a:bodyPr wrap="square" rtlCol="0">
            <a:spAutoFit/>
          </a:bodyP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Mode Selection</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3" name="橢圓 22">
            <a:extLst>
              <a:ext uri="{FF2B5EF4-FFF2-40B4-BE49-F238E27FC236}">
                <a16:creationId xmlns:a16="http://schemas.microsoft.com/office/drawing/2014/main" id="{E33C1304-1651-08B4-2B8C-218AFEDDD5E6}"/>
              </a:ext>
            </a:extLst>
          </p:cNvPr>
          <p:cNvSpPr>
            <a:spLocks noChangeAspect="1"/>
          </p:cNvSpPr>
          <p:nvPr/>
        </p:nvSpPr>
        <p:spPr>
          <a:xfrm>
            <a:off x="6956614" y="1763115"/>
            <a:ext cx="540000" cy="540000"/>
          </a:xfrm>
          <a:prstGeom prst="ellipse">
            <a:avLst/>
          </a:prstGeom>
          <a:solidFill>
            <a:schemeClr val="accent5"/>
          </a:solidFill>
          <a:ln w="28575">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4" name="文字方塊 23">
            <a:extLst>
              <a:ext uri="{FF2B5EF4-FFF2-40B4-BE49-F238E27FC236}">
                <a16:creationId xmlns:a16="http://schemas.microsoft.com/office/drawing/2014/main" id="{EEF45D21-4C41-972E-2295-EDC186C9EEBC}"/>
              </a:ext>
            </a:extLst>
          </p:cNvPr>
          <p:cNvSpPr txBox="1"/>
          <p:nvPr/>
        </p:nvSpPr>
        <p:spPr>
          <a:xfrm>
            <a:off x="7057337" y="1802282"/>
            <a:ext cx="338554" cy="461665"/>
          </a:xfrm>
          <a:prstGeom prst="rect">
            <a:avLst/>
          </a:prstGeom>
          <a:noFill/>
        </p:spPr>
        <p:txBody>
          <a:bodyPr wrap="none" rtlCol="0">
            <a:spAutoFit/>
          </a:bodyPr>
          <a:lstStyle/>
          <a:p>
            <a:r>
              <a:rPr kumimoji="1" lang="en-US" altLang="zh-TW" sz="2400" b="1" dirty="0">
                <a:solidFill>
                  <a:schemeClr val="bg1"/>
                </a:solidFill>
                <a:latin typeface="Times New Roman" panose="02020603050405020304" pitchFamily="18" charset="0"/>
                <a:cs typeface="Times New Roman" panose="02020603050405020304" pitchFamily="18" charset="0"/>
              </a:rPr>
              <a:t>1</a:t>
            </a:r>
            <a:endParaRPr kumimoji="1" lang="zh-TW" altLang="en-US" sz="2400" b="1" dirty="0">
              <a:solidFill>
                <a:schemeClr val="bg1"/>
              </a:solidFill>
              <a:latin typeface="Times New Roman" panose="02020603050405020304" pitchFamily="18" charset="0"/>
              <a:cs typeface="Times New Roman" panose="02020603050405020304" pitchFamily="18" charset="0"/>
            </a:endParaRPr>
          </a:p>
        </p:txBody>
      </p:sp>
      <p:sp>
        <p:nvSpPr>
          <p:cNvPr id="25" name="橢圓 24">
            <a:extLst>
              <a:ext uri="{FF2B5EF4-FFF2-40B4-BE49-F238E27FC236}">
                <a16:creationId xmlns:a16="http://schemas.microsoft.com/office/drawing/2014/main" id="{131A7B87-A346-B33E-0376-5A051E344EFE}"/>
              </a:ext>
            </a:extLst>
          </p:cNvPr>
          <p:cNvSpPr>
            <a:spLocks noChangeAspect="1"/>
          </p:cNvSpPr>
          <p:nvPr/>
        </p:nvSpPr>
        <p:spPr>
          <a:xfrm>
            <a:off x="833373" y="2979942"/>
            <a:ext cx="540000" cy="540000"/>
          </a:xfrm>
          <a:prstGeom prst="ellipse">
            <a:avLst/>
          </a:prstGeom>
          <a:solidFill>
            <a:schemeClr val="accent6"/>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6" name="文字方塊 25">
            <a:extLst>
              <a:ext uri="{FF2B5EF4-FFF2-40B4-BE49-F238E27FC236}">
                <a16:creationId xmlns:a16="http://schemas.microsoft.com/office/drawing/2014/main" id="{691CDB71-3B41-42E6-4155-855E2E32C9AB}"/>
              </a:ext>
            </a:extLst>
          </p:cNvPr>
          <p:cNvSpPr txBox="1"/>
          <p:nvPr/>
        </p:nvSpPr>
        <p:spPr>
          <a:xfrm>
            <a:off x="934096" y="3019109"/>
            <a:ext cx="338554" cy="461665"/>
          </a:xfrm>
          <a:prstGeom prst="rect">
            <a:avLst/>
          </a:prstGeom>
          <a:noFill/>
        </p:spPr>
        <p:txBody>
          <a:bodyPr wrap="none" rtlCol="0">
            <a:spAutoFit/>
          </a:bodyPr>
          <a:lstStyle/>
          <a:p>
            <a:r>
              <a:rPr kumimoji="1" lang="en-US" altLang="zh-TW" sz="2400" b="1" dirty="0">
                <a:solidFill>
                  <a:schemeClr val="bg1"/>
                </a:solidFill>
                <a:latin typeface="Times New Roman" panose="02020603050405020304" pitchFamily="18" charset="0"/>
                <a:cs typeface="Times New Roman" panose="02020603050405020304" pitchFamily="18" charset="0"/>
              </a:rPr>
              <a:t>2</a:t>
            </a:r>
            <a:endParaRPr kumimoji="1" lang="zh-TW" altLang="en-US" sz="2400" b="1" dirty="0">
              <a:solidFill>
                <a:schemeClr val="bg1"/>
              </a:solidFill>
              <a:latin typeface="Times New Roman" panose="02020603050405020304" pitchFamily="18" charset="0"/>
              <a:cs typeface="Times New Roman" panose="02020603050405020304" pitchFamily="18" charset="0"/>
            </a:endParaRPr>
          </a:p>
        </p:txBody>
      </p:sp>
      <p:sp>
        <p:nvSpPr>
          <p:cNvPr id="28" name="圓角矩形 27">
            <a:extLst>
              <a:ext uri="{FF2B5EF4-FFF2-40B4-BE49-F238E27FC236}">
                <a16:creationId xmlns:a16="http://schemas.microsoft.com/office/drawing/2014/main" id="{8BEEF35E-0870-2EBF-8040-F989EC063FB4}"/>
              </a:ext>
            </a:extLst>
          </p:cNvPr>
          <p:cNvSpPr/>
          <p:nvPr/>
        </p:nvSpPr>
        <p:spPr>
          <a:xfrm>
            <a:off x="1423199" y="2979942"/>
            <a:ext cx="1800000" cy="540000"/>
          </a:xfrm>
          <a:prstGeom prst="round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7" name="文字方塊 26">
            <a:extLst>
              <a:ext uri="{FF2B5EF4-FFF2-40B4-BE49-F238E27FC236}">
                <a16:creationId xmlns:a16="http://schemas.microsoft.com/office/drawing/2014/main" id="{25728B20-09B4-75EF-5FF6-FA6FA195C6ED}"/>
              </a:ext>
            </a:extLst>
          </p:cNvPr>
          <p:cNvSpPr txBox="1"/>
          <p:nvPr/>
        </p:nvSpPr>
        <p:spPr>
          <a:xfrm>
            <a:off x="1511598" y="3064432"/>
            <a:ext cx="1623201" cy="369332"/>
          </a:xfrm>
          <a:prstGeom prst="rect">
            <a:avLst/>
          </a:prstGeom>
          <a:noFill/>
        </p:spPr>
        <p:txBody>
          <a:bodyPr wrap="none" rtlCol="0">
            <a:spAutoFit/>
          </a:bodyPr>
          <a:lstStyle/>
          <a:p>
            <a:pPr algn="ctr"/>
            <a:r>
              <a:rPr lang="en" altLang="zh-TW" b="1" dirty="0">
                <a:solidFill>
                  <a:schemeClr val="bg1"/>
                </a:solidFill>
                <a:latin typeface="Times New Roman" panose="02020603050405020304" pitchFamily="18" charset="0"/>
                <a:cs typeface="Times New Roman" panose="02020603050405020304" pitchFamily="18" charset="0"/>
              </a:rPr>
              <a:t>Quick Explore</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29" name="橢圓 28">
            <a:extLst>
              <a:ext uri="{FF2B5EF4-FFF2-40B4-BE49-F238E27FC236}">
                <a16:creationId xmlns:a16="http://schemas.microsoft.com/office/drawing/2014/main" id="{E66969A1-E7D9-6EE5-3DEB-3E7F3DA5D5F8}"/>
              </a:ext>
            </a:extLst>
          </p:cNvPr>
          <p:cNvSpPr>
            <a:spLocks noChangeAspect="1"/>
          </p:cNvSpPr>
          <p:nvPr/>
        </p:nvSpPr>
        <p:spPr>
          <a:xfrm>
            <a:off x="230093" y="6068358"/>
            <a:ext cx="540000" cy="540000"/>
          </a:xfrm>
          <a:prstGeom prst="ellipse">
            <a:avLst/>
          </a:prstGeom>
          <a:solidFill>
            <a:schemeClr val="accent2"/>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0" name="文字方塊 29">
            <a:extLst>
              <a:ext uri="{FF2B5EF4-FFF2-40B4-BE49-F238E27FC236}">
                <a16:creationId xmlns:a16="http://schemas.microsoft.com/office/drawing/2014/main" id="{96AF1D3C-7164-348B-D69D-CCED81855B4C}"/>
              </a:ext>
            </a:extLst>
          </p:cNvPr>
          <p:cNvSpPr txBox="1"/>
          <p:nvPr/>
        </p:nvSpPr>
        <p:spPr>
          <a:xfrm>
            <a:off x="330816" y="6107525"/>
            <a:ext cx="338554" cy="461665"/>
          </a:xfrm>
          <a:prstGeom prst="rect">
            <a:avLst/>
          </a:prstGeom>
          <a:noFill/>
        </p:spPr>
        <p:txBody>
          <a:bodyPr wrap="none" rtlCol="0">
            <a:spAutoFit/>
          </a:bodyPr>
          <a:lstStyle/>
          <a:p>
            <a:r>
              <a:rPr kumimoji="1" lang="en-US" altLang="zh-TW" sz="2400" b="1" dirty="0">
                <a:solidFill>
                  <a:schemeClr val="bg1"/>
                </a:solidFill>
                <a:latin typeface="Times New Roman" panose="02020603050405020304" pitchFamily="18" charset="0"/>
                <a:cs typeface="Times New Roman" panose="02020603050405020304" pitchFamily="18" charset="0"/>
              </a:rPr>
              <a:t>3</a:t>
            </a:r>
            <a:endParaRPr kumimoji="1" lang="zh-TW" altLang="en-US" sz="2400" b="1" dirty="0">
              <a:solidFill>
                <a:schemeClr val="bg1"/>
              </a:solidFill>
              <a:latin typeface="Times New Roman" panose="02020603050405020304" pitchFamily="18" charset="0"/>
              <a:cs typeface="Times New Roman" panose="02020603050405020304" pitchFamily="18" charset="0"/>
            </a:endParaRPr>
          </a:p>
        </p:txBody>
      </p:sp>
      <p:sp>
        <p:nvSpPr>
          <p:cNvPr id="31" name="圓角矩形 30">
            <a:extLst>
              <a:ext uri="{FF2B5EF4-FFF2-40B4-BE49-F238E27FC236}">
                <a16:creationId xmlns:a16="http://schemas.microsoft.com/office/drawing/2014/main" id="{335B22D8-BE26-5758-F96F-86AB6A2DABE9}"/>
              </a:ext>
            </a:extLst>
          </p:cNvPr>
          <p:cNvSpPr/>
          <p:nvPr/>
        </p:nvSpPr>
        <p:spPr>
          <a:xfrm>
            <a:off x="879733" y="6068358"/>
            <a:ext cx="2293640" cy="540000"/>
          </a:xfrm>
          <a:prstGeom prst="round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2" name="文字方塊 31">
            <a:extLst>
              <a:ext uri="{FF2B5EF4-FFF2-40B4-BE49-F238E27FC236}">
                <a16:creationId xmlns:a16="http://schemas.microsoft.com/office/drawing/2014/main" id="{FB1667DA-49B3-BB87-8B5D-010BF80809AA}"/>
              </a:ext>
            </a:extLst>
          </p:cNvPr>
          <p:cNvSpPr txBox="1"/>
          <p:nvPr/>
        </p:nvSpPr>
        <p:spPr>
          <a:xfrm>
            <a:off x="987706" y="6152848"/>
            <a:ext cx="2097267" cy="369332"/>
          </a:xfrm>
          <a:prstGeom prst="rect">
            <a:avLst/>
          </a:prstGeom>
          <a:noFill/>
        </p:spPr>
        <p:txBody>
          <a:bodyPr wrap="square" rtlCol="0">
            <a:spAutoFit/>
          </a:bodyPr>
          <a:lstStyle/>
          <a:p>
            <a:pPr algn="ctr"/>
            <a:r>
              <a:rPr lang="en" altLang="zh-TW" b="1" dirty="0">
                <a:solidFill>
                  <a:schemeClr val="bg1"/>
                </a:solidFill>
                <a:latin typeface="Times New Roman" panose="02020603050405020304" pitchFamily="18" charset="0"/>
                <a:cs typeface="Times New Roman" panose="02020603050405020304" pitchFamily="18" charset="0"/>
              </a:rPr>
              <a:t>User Dialogue Box</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34" name="文字方塊 33">
            <a:extLst>
              <a:ext uri="{FF2B5EF4-FFF2-40B4-BE49-F238E27FC236}">
                <a16:creationId xmlns:a16="http://schemas.microsoft.com/office/drawing/2014/main" id="{7553DBBF-FB74-9051-EE1A-E61C252A0B7A}"/>
              </a:ext>
            </a:extLst>
          </p:cNvPr>
          <p:cNvSpPr txBox="1"/>
          <p:nvPr/>
        </p:nvSpPr>
        <p:spPr>
          <a:xfrm>
            <a:off x="4896146" y="1345078"/>
            <a:ext cx="7093744" cy="338554"/>
          </a:xfrm>
          <a:prstGeom prst="rect">
            <a:avLst/>
          </a:prstGeom>
          <a:noFill/>
        </p:spPr>
        <p:txBody>
          <a:bodyPr wrap="square">
            <a:spAutoFit/>
          </a:bodyPr>
          <a:lstStyle/>
          <a:p>
            <a:pPr algn="r"/>
            <a:r>
              <a:rPr lang="en" altLang="zh-TW" sz="1600" b="1" dirty="0">
                <a:solidFill>
                  <a:schemeClr val="accent5"/>
                </a:solidFill>
                <a:latin typeface="Times New Roman" panose="02020603050405020304" pitchFamily="18" charset="0"/>
                <a:cs typeface="Times New Roman" panose="02020603050405020304" pitchFamily="18" charset="0"/>
              </a:rPr>
              <a:t>Allows users to freely switch between "Chat Mode" and "Map Mode".</a:t>
            </a:r>
          </a:p>
        </p:txBody>
      </p:sp>
      <p:sp>
        <p:nvSpPr>
          <p:cNvPr id="36" name="文字方塊 35">
            <a:extLst>
              <a:ext uri="{FF2B5EF4-FFF2-40B4-BE49-F238E27FC236}">
                <a16:creationId xmlns:a16="http://schemas.microsoft.com/office/drawing/2014/main" id="{825A73AE-F5D8-5484-3DF0-7D83E97C25B8}"/>
              </a:ext>
            </a:extLst>
          </p:cNvPr>
          <p:cNvSpPr txBox="1"/>
          <p:nvPr/>
        </p:nvSpPr>
        <p:spPr>
          <a:xfrm>
            <a:off x="0" y="2212202"/>
            <a:ext cx="3529327" cy="830997"/>
          </a:xfrm>
          <a:prstGeom prst="rect">
            <a:avLst/>
          </a:prstGeom>
          <a:noFill/>
        </p:spPr>
        <p:txBody>
          <a:bodyPr wrap="square">
            <a:spAutoFit/>
          </a:bodyPr>
          <a:lstStyle/>
          <a:p>
            <a:pPr algn="just"/>
            <a:r>
              <a:rPr lang="en" altLang="zh-TW" sz="1600" b="1" dirty="0">
                <a:solidFill>
                  <a:schemeClr val="accent6"/>
                </a:solidFill>
                <a:latin typeface="Times New Roman" panose="02020603050405020304" pitchFamily="18" charset="0"/>
                <a:cs typeface="Times New Roman" panose="02020603050405020304" pitchFamily="18" charset="0"/>
              </a:rPr>
              <a:t>Provides four main topic buttons: Guide users in starting a conversation quickly.</a:t>
            </a:r>
            <a:endParaRPr lang="zh-TW" altLang="en-US" sz="1600" b="1" dirty="0">
              <a:solidFill>
                <a:schemeClr val="accent6"/>
              </a:solidFill>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CD05F3A3-08EC-4624-57A3-9AB764F67AC0}"/>
              </a:ext>
            </a:extLst>
          </p:cNvPr>
          <p:cNvSpPr txBox="1"/>
          <p:nvPr/>
        </p:nvSpPr>
        <p:spPr>
          <a:xfrm>
            <a:off x="870019" y="5572400"/>
            <a:ext cx="8090613" cy="338554"/>
          </a:xfrm>
          <a:prstGeom prst="rect">
            <a:avLst/>
          </a:prstGeom>
          <a:noFill/>
        </p:spPr>
        <p:txBody>
          <a:bodyPr wrap="none" rtlCol="0">
            <a:spAutoFit/>
          </a:bodyPr>
          <a:lstStyle/>
          <a:p>
            <a:r>
              <a:rPr lang="en" altLang="zh-TW" sz="1600" b="1" dirty="0">
                <a:solidFill>
                  <a:schemeClr val="accent2"/>
                </a:solidFill>
                <a:latin typeface="Times New Roman" panose="02020603050405020304" pitchFamily="18" charset="0"/>
                <a:cs typeface="Times New Roman" panose="02020603050405020304" pitchFamily="18" charset="0"/>
              </a:rPr>
              <a:t>Users can type any questions about Fukui travel here for real-time interaction with the AI.</a:t>
            </a:r>
            <a:endParaRPr kumimoji="1" lang="zh-TW" altLang="en-US" sz="1600" b="1" dirty="0">
              <a:solidFill>
                <a:schemeClr val="accent2"/>
              </a:solidFill>
              <a:latin typeface="Times New Roman" panose="02020603050405020304" pitchFamily="18" charset="0"/>
              <a:cs typeface="Times New Roman" panose="02020603050405020304" pitchFamily="18" charset="0"/>
            </a:endParaRPr>
          </a:p>
        </p:txBody>
      </p:sp>
      <p:sp>
        <p:nvSpPr>
          <p:cNvPr id="38" name="投影片編號版面配置區 37">
            <a:extLst>
              <a:ext uri="{FF2B5EF4-FFF2-40B4-BE49-F238E27FC236}">
                <a16:creationId xmlns:a16="http://schemas.microsoft.com/office/drawing/2014/main" id="{7ED7626E-5C60-581C-E9FC-9B0337EA5840}"/>
              </a:ext>
            </a:extLst>
          </p:cNvPr>
          <p:cNvSpPr>
            <a:spLocks noGrp="1"/>
          </p:cNvSpPr>
          <p:nvPr>
            <p:ph type="sldNum" sz="quarter" idx="12"/>
          </p:nvPr>
        </p:nvSpPr>
        <p:spPr/>
        <p:txBody>
          <a:bodyPr/>
          <a:lstStyle/>
          <a:p>
            <a:fld id="{F66883B1-9875-FF4C-AEEB-FA9021276C9A}" type="slidenum">
              <a:rPr kumimoji="1" lang="zh-TW" altLang="en-US" smtClean="0"/>
              <a:t>2</a:t>
            </a:fld>
            <a:endParaRPr kumimoji="1" lang="zh-TW" altLang="en-US"/>
          </a:p>
        </p:txBody>
      </p:sp>
      <p:sp>
        <p:nvSpPr>
          <p:cNvPr id="14" name="文字方塊 13">
            <a:extLst>
              <a:ext uri="{FF2B5EF4-FFF2-40B4-BE49-F238E27FC236}">
                <a16:creationId xmlns:a16="http://schemas.microsoft.com/office/drawing/2014/main" id="{65A5D7BA-8409-4207-E7FE-3165586E2CE9}"/>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285918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FE0D5A-7023-9C7F-0E74-1C2AD81A746D}"/>
            </a:ext>
          </a:extLst>
        </p:cNvPr>
        <p:cNvGrpSpPr/>
        <p:nvPr/>
      </p:nvGrpSpPr>
      <p:grpSpPr>
        <a:xfrm>
          <a:off x="0" y="0"/>
          <a:ext cx="0" cy="0"/>
          <a:chOff x="0" y="0"/>
          <a:chExt cx="0" cy="0"/>
        </a:xfrm>
      </p:grpSpPr>
      <p:pic>
        <p:nvPicPr>
          <p:cNvPr id="22" name="圖片 21">
            <a:extLst>
              <a:ext uri="{FF2B5EF4-FFF2-40B4-BE49-F238E27FC236}">
                <a16:creationId xmlns:a16="http://schemas.microsoft.com/office/drawing/2014/main" id="{71DF9A54-E211-B7C9-FFDD-319A8A598894}"/>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23" name="矩形 22">
            <a:extLst>
              <a:ext uri="{FF2B5EF4-FFF2-40B4-BE49-F238E27FC236}">
                <a16:creationId xmlns:a16="http://schemas.microsoft.com/office/drawing/2014/main" id="{40CA72CA-E2A3-4489-61AC-707111DBD4D8}"/>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5" name="圖片 4" descr="一張含有 文字, 螢幕擷取畫面, 軟體, 網頁 的圖片&#10;&#10;AI 產生的內容可能不正確。">
            <a:extLst>
              <a:ext uri="{FF2B5EF4-FFF2-40B4-BE49-F238E27FC236}">
                <a16:creationId xmlns:a16="http://schemas.microsoft.com/office/drawing/2014/main" id="{50B78422-7581-70BD-6188-76E653F9C4DF}"/>
              </a:ext>
            </a:extLst>
          </p:cNvPr>
          <p:cNvPicPr>
            <a:picLocks noChangeAspect="1"/>
          </p:cNvPicPr>
          <p:nvPr/>
        </p:nvPicPr>
        <p:blipFill>
          <a:blip r:embed="rId4"/>
          <a:stretch>
            <a:fillRect/>
          </a:stretch>
        </p:blipFill>
        <p:spPr>
          <a:xfrm>
            <a:off x="3446832" y="2425683"/>
            <a:ext cx="7488679" cy="4182675"/>
          </a:xfrm>
          <a:prstGeom prst="rect">
            <a:avLst/>
          </a:prstGeom>
        </p:spPr>
      </p:pic>
      <p:sp>
        <p:nvSpPr>
          <p:cNvPr id="6" name="矩形 5">
            <a:extLst>
              <a:ext uri="{FF2B5EF4-FFF2-40B4-BE49-F238E27FC236}">
                <a16:creationId xmlns:a16="http://schemas.microsoft.com/office/drawing/2014/main" id="{22D53538-44A3-CDAA-CB51-494F96CE32BA}"/>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7" name="橢圓 6">
            <a:extLst>
              <a:ext uri="{FF2B5EF4-FFF2-40B4-BE49-F238E27FC236}">
                <a16:creationId xmlns:a16="http://schemas.microsoft.com/office/drawing/2014/main" id="{62CB0D0E-0434-8BFE-2930-A69A20559753}"/>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8" name="圖片 7">
            <a:extLst>
              <a:ext uri="{FF2B5EF4-FFF2-40B4-BE49-F238E27FC236}">
                <a16:creationId xmlns:a16="http://schemas.microsoft.com/office/drawing/2014/main" id="{C017B06A-93C8-7841-E467-6A749520F4D3}"/>
              </a:ext>
            </a:extLst>
          </p:cNvPr>
          <p:cNvPicPr>
            <a:picLocks noChangeAspect="1"/>
          </p:cNvPicPr>
          <p:nvPr/>
        </p:nvPicPr>
        <p:blipFill>
          <a:blip r:embed="rId5"/>
          <a:stretch>
            <a:fillRect/>
          </a:stretch>
        </p:blipFill>
        <p:spPr>
          <a:xfrm>
            <a:off x="370569" y="244142"/>
            <a:ext cx="520725" cy="520725"/>
          </a:xfrm>
          <a:prstGeom prst="rect">
            <a:avLst/>
          </a:prstGeom>
        </p:spPr>
      </p:pic>
      <p:sp>
        <p:nvSpPr>
          <p:cNvPr id="9" name="圓角矩形 8">
            <a:extLst>
              <a:ext uri="{FF2B5EF4-FFF2-40B4-BE49-F238E27FC236}">
                <a16:creationId xmlns:a16="http://schemas.microsoft.com/office/drawing/2014/main" id="{A55E16EE-E962-E2AD-711B-49EBBFF90F54}"/>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0" name="圓角矩形 9">
            <a:extLst>
              <a:ext uri="{FF2B5EF4-FFF2-40B4-BE49-F238E27FC236}">
                <a16:creationId xmlns:a16="http://schemas.microsoft.com/office/drawing/2014/main" id="{BEEA14C8-1401-A399-D733-BBB438656541}"/>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2F4333B7-8EA7-99DE-C3BC-9E4BF44023A5}"/>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2" name="圓角矩形 11">
            <a:extLst>
              <a:ext uri="{FF2B5EF4-FFF2-40B4-BE49-F238E27FC236}">
                <a16:creationId xmlns:a16="http://schemas.microsoft.com/office/drawing/2014/main" id="{BB0A34E0-AB93-A5F6-74F0-3FFA02552BF0}"/>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22A182B0-58FA-70CC-063C-7C7C8CB11CB2}"/>
              </a:ext>
            </a:extLst>
          </p:cNvPr>
          <p:cNvSpPr/>
          <p:nvPr/>
        </p:nvSpPr>
        <p:spPr>
          <a:xfrm>
            <a:off x="5934702" y="197530"/>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 name="圓角矩形 1">
            <a:extLst>
              <a:ext uri="{FF2B5EF4-FFF2-40B4-BE49-F238E27FC236}">
                <a16:creationId xmlns:a16="http://schemas.microsoft.com/office/drawing/2014/main" id="{A970A725-B9F1-77DA-4F71-7444372712AA}"/>
              </a:ext>
            </a:extLst>
          </p:cNvPr>
          <p:cNvSpPr/>
          <p:nvPr/>
        </p:nvSpPr>
        <p:spPr>
          <a:xfrm>
            <a:off x="10081549" y="2425683"/>
            <a:ext cx="1006998" cy="329092"/>
          </a:xfrm>
          <a:prstGeom prst="roundRect">
            <a:avLst/>
          </a:prstGeom>
          <a:noFill/>
          <a:ln w="38100">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3" name="圖片 2" descr="一張含有 圖形, 美工圖案, 胭脂紅, 設計 的圖片&#10;&#10;AI 產生的內容可能不正確。">
            <a:extLst>
              <a:ext uri="{FF2B5EF4-FFF2-40B4-BE49-F238E27FC236}">
                <a16:creationId xmlns:a16="http://schemas.microsoft.com/office/drawing/2014/main" id="{C084B5C1-372C-2783-9196-B8637C43B3FD}"/>
              </a:ext>
            </a:extLst>
          </p:cNvPr>
          <p:cNvPicPr>
            <a:picLocks noChangeAspect="1"/>
          </p:cNvPicPr>
          <p:nvPr/>
        </p:nvPicPr>
        <p:blipFill>
          <a:blip r:embed="rId6"/>
          <a:stretch>
            <a:fillRect/>
          </a:stretch>
        </p:blipFill>
        <p:spPr>
          <a:xfrm>
            <a:off x="9622200" y="2531171"/>
            <a:ext cx="720000" cy="720000"/>
          </a:xfrm>
          <a:prstGeom prst="rect">
            <a:avLst/>
          </a:prstGeom>
        </p:spPr>
      </p:pic>
      <p:sp>
        <p:nvSpPr>
          <p:cNvPr id="4" name="文字方塊 3">
            <a:extLst>
              <a:ext uri="{FF2B5EF4-FFF2-40B4-BE49-F238E27FC236}">
                <a16:creationId xmlns:a16="http://schemas.microsoft.com/office/drawing/2014/main" id="{04354ACE-7ECC-D3C6-A664-58ED68F5A9A2}"/>
              </a:ext>
            </a:extLst>
          </p:cNvPr>
          <p:cNvSpPr txBox="1"/>
          <p:nvPr/>
        </p:nvSpPr>
        <p:spPr>
          <a:xfrm>
            <a:off x="7191171" y="2706505"/>
            <a:ext cx="2568332" cy="369332"/>
          </a:xfrm>
          <a:prstGeom prst="rect">
            <a:avLst/>
          </a:prstGeom>
          <a:noFill/>
        </p:spPr>
        <p:txBody>
          <a:bodyPr wrap="none" rtlCol="0">
            <a:spAutoFit/>
          </a:bodyPr>
          <a:lstStyle/>
          <a:p>
            <a:r>
              <a:rPr kumimoji="1" lang="en" altLang="zh-TW" b="1" dirty="0">
                <a:solidFill>
                  <a:srgbClr val="FDA39F"/>
                </a:solidFill>
                <a:latin typeface="Noto Serif TC ExtraBold" panose="02020200000000000000" pitchFamily="18" charset="-128"/>
                <a:ea typeface="Noto Serif TC ExtraBold" panose="02020200000000000000" pitchFamily="18" charset="-128"/>
              </a:rPr>
              <a:t>Entering Map Mode </a:t>
            </a:r>
            <a:endParaRPr kumimoji="1" lang="zh-TW" altLang="en-US" b="1" dirty="0">
              <a:solidFill>
                <a:srgbClr val="FDA39F"/>
              </a:solidFill>
              <a:latin typeface="Noto Serif TC ExtraBold" panose="02020200000000000000" pitchFamily="18" charset="-128"/>
              <a:ea typeface="Noto Serif TC ExtraBold" panose="02020200000000000000" pitchFamily="18" charset="-128"/>
            </a:endParaRPr>
          </a:p>
        </p:txBody>
      </p:sp>
      <p:sp>
        <p:nvSpPr>
          <p:cNvPr id="24" name="文字方塊 23">
            <a:extLst>
              <a:ext uri="{FF2B5EF4-FFF2-40B4-BE49-F238E27FC236}">
                <a16:creationId xmlns:a16="http://schemas.microsoft.com/office/drawing/2014/main" id="{8086B0E7-6CF9-EDE8-05A9-ECBDAED3411B}"/>
              </a:ext>
            </a:extLst>
          </p:cNvPr>
          <p:cNvSpPr txBox="1"/>
          <p:nvPr/>
        </p:nvSpPr>
        <p:spPr>
          <a:xfrm>
            <a:off x="6208083" y="3810838"/>
            <a:ext cx="6047543" cy="786754"/>
          </a:xfrm>
          <a:prstGeom prst="rect">
            <a:avLst/>
          </a:prstGeom>
          <a:noFill/>
        </p:spPr>
        <p:txBody>
          <a:bodyPr wrap="square" rtlCol="0">
            <a:spAutoFit/>
          </a:bodyPr>
          <a:lstStyle/>
          <a:p>
            <a:pPr>
              <a:lnSpc>
                <a:spcPct val="150000"/>
              </a:lnSpc>
            </a:pPr>
            <a:r>
              <a:rPr lang="en" altLang="zh-TW" sz="1600" b="1" dirty="0">
                <a:solidFill>
                  <a:srgbClr val="FDA39F"/>
                </a:solidFill>
                <a:latin typeface="Times New Roman" panose="02020603050405020304" pitchFamily="18" charset="0"/>
                <a:cs typeface="Times New Roman" panose="02020603050405020304" pitchFamily="18" charset="0"/>
              </a:rPr>
              <a:t>By clicking the "Map View", the interface switches to Map Mode, allowing users to explore attractions in Fukui Prefecture visually. </a:t>
            </a:r>
          </a:p>
        </p:txBody>
      </p:sp>
      <p:sp>
        <p:nvSpPr>
          <p:cNvPr id="25" name="投影片編號版面配置區 24">
            <a:extLst>
              <a:ext uri="{FF2B5EF4-FFF2-40B4-BE49-F238E27FC236}">
                <a16:creationId xmlns:a16="http://schemas.microsoft.com/office/drawing/2014/main" id="{CAD7EE99-D979-5611-3457-A7C9017AD564}"/>
              </a:ext>
            </a:extLst>
          </p:cNvPr>
          <p:cNvSpPr>
            <a:spLocks noGrp="1"/>
          </p:cNvSpPr>
          <p:nvPr>
            <p:ph type="sldNum" sz="quarter" idx="12"/>
          </p:nvPr>
        </p:nvSpPr>
        <p:spPr/>
        <p:txBody>
          <a:bodyPr/>
          <a:lstStyle/>
          <a:p>
            <a:fld id="{F66883B1-9875-FF4C-AEEB-FA9021276C9A}" type="slidenum">
              <a:rPr kumimoji="1" lang="zh-TW" altLang="en-US" smtClean="0"/>
              <a:t>3</a:t>
            </a:fld>
            <a:endParaRPr kumimoji="1" lang="zh-TW" altLang="en-US"/>
          </a:p>
        </p:txBody>
      </p:sp>
      <p:sp>
        <p:nvSpPr>
          <p:cNvPr id="15" name="文字方塊 14">
            <a:extLst>
              <a:ext uri="{FF2B5EF4-FFF2-40B4-BE49-F238E27FC236}">
                <a16:creationId xmlns:a16="http://schemas.microsoft.com/office/drawing/2014/main" id="{7CA260BB-BC78-BA3B-55E3-8448FA0E303F}"/>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1697416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24A1F767-7B29-A1EB-D024-675F7A195A44}"/>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8" name="矩形 7">
            <a:extLst>
              <a:ext uri="{FF2B5EF4-FFF2-40B4-BE49-F238E27FC236}">
                <a16:creationId xmlns:a16="http://schemas.microsoft.com/office/drawing/2014/main" id="{25CA3A2A-E963-F8DC-ABFD-1627CE390285}"/>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7" name="圖片 6" descr="一張含有 文字, 地圖, 螢幕擷取畫面, 地圖集 的圖片&#10;&#10;AI 產生的內容可能不正確。">
            <a:extLst>
              <a:ext uri="{FF2B5EF4-FFF2-40B4-BE49-F238E27FC236}">
                <a16:creationId xmlns:a16="http://schemas.microsoft.com/office/drawing/2014/main" id="{CF90D9F6-3694-9669-9185-ED43A48A176F}"/>
              </a:ext>
            </a:extLst>
          </p:cNvPr>
          <p:cNvPicPr>
            <a:picLocks noChangeAspect="1"/>
          </p:cNvPicPr>
          <p:nvPr/>
        </p:nvPicPr>
        <p:blipFill>
          <a:blip r:embed="rId4"/>
          <a:stretch>
            <a:fillRect/>
          </a:stretch>
        </p:blipFill>
        <p:spPr>
          <a:xfrm>
            <a:off x="3428058" y="2406963"/>
            <a:ext cx="7542789" cy="4220115"/>
          </a:xfrm>
          <a:prstGeom prst="rect">
            <a:avLst/>
          </a:prstGeom>
        </p:spPr>
      </p:pic>
      <p:sp>
        <p:nvSpPr>
          <p:cNvPr id="13" name="矩形 12">
            <a:extLst>
              <a:ext uri="{FF2B5EF4-FFF2-40B4-BE49-F238E27FC236}">
                <a16:creationId xmlns:a16="http://schemas.microsoft.com/office/drawing/2014/main" id="{E34F3F7F-6B1C-C35B-A358-D3C5C68CE90C}"/>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4" name="橢圓 13">
            <a:extLst>
              <a:ext uri="{FF2B5EF4-FFF2-40B4-BE49-F238E27FC236}">
                <a16:creationId xmlns:a16="http://schemas.microsoft.com/office/drawing/2014/main" id="{310F22DD-74A3-F697-DB50-ABD42EFF8F85}"/>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5" name="圖片 14">
            <a:extLst>
              <a:ext uri="{FF2B5EF4-FFF2-40B4-BE49-F238E27FC236}">
                <a16:creationId xmlns:a16="http://schemas.microsoft.com/office/drawing/2014/main" id="{BBE2EAD3-D04E-4407-2F91-BC27ED702086}"/>
              </a:ext>
            </a:extLst>
          </p:cNvPr>
          <p:cNvPicPr>
            <a:picLocks noChangeAspect="1"/>
          </p:cNvPicPr>
          <p:nvPr/>
        </p:nvPicPr>
        <p:blipFill>
          <a:blip r:embed="rId5"/>
          <a:stretch>
            <a:fillRect/>
          </a:stretch>
        </p:blipFill>
        <p:spPr>
          <a:xfrm>
            <a:off x="370569" y="244142"/>
            <a:ext cx="520725" cy="520725"/>
          </a:xfrm>
          <a:prstGeom prst="rect">
            <a:avLst/>
          </a:prstGeom>
        </p:spPr>
      </p:pic>
      <p:sp>
        <p:nvSpPr>
          <p:cNvPr id="16" name="圓角矩形 15">
            <a:extLst>
              <a:ext uri="{FF2B5EF4-FFF2-40B4-BE49-F238E27FC236}">
                <a16:creationId xmlns:a16="http://schemas.microsoft.com/office/drawing/2014/main" id="{08E7E94A-C60A-BF20-3808-B5B76D76E2CB}"/>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7" name="圓角矩形 16">
            <a:extLst>
              <a:ext uri="{FF2B5EF4-FFF2-40B4-BE49-F238E27FC236}">
                <a16:creationId xmlns:a16="http://schemas.microsoft.com/office/drawing/2014/main" id="{C72A1565-1D47-8C12-AD63-9A8281F02082}"/>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8" name="圓角矩形 17">
            <a:extLst>
              <a:ext uri="{FF2B5EF4-FFF2-40B4-BE49-F238E27FC236}">
                <a16:creationId xmlns:a16="http://schemas.microsoft.com/office/drawing/2014/main" id="{4F9C8642-3C38-E20B-409D-2172A3967F0B}"/>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9" name="圓角矩形 18">
            <a:extLst>
              <a:ext uri="{FF2B5EF4-FFF2-40B4-BE49-F238E27FC236}">
                <a16:creationId xmlns:a16="http://schemas.microsoft.com/office/drawing/2014/main" id="{8D23AEC9-8236-80BA-29E0-FAA15E6851E3}"/>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0" name="圓角矩形 19">
            <a:extLst>
              <a:ext uri="{FF2B5EF4-FFF2-40B4-BE49-F238E27FC236}">
                <a16:creationId xmlns:a16="http://schemas.microsoft.com/office/drawing/2014/main" id="{0AFBD063-A4DA-55B4-E94C-E2141B9635D4}"/>
              </a:ext>
            </a:extLst>
          </p:cNvPr>
          <p:cNvSpPr/>
          <p:nvPr/>
        </p:nvSpPr>
        <p:spPr>
          <a:xfrm>
            <a:off x="5934702" y="197530"/>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 name="圓角矩形 2">
            <a:extLst>
              <a:ext uri="{FF2B5EF4-FFF2-40B4-BE49-F238E27FC236}">
                <a16:creationId xmlns:a16="http://schemas.microsoft.com/office/drawing/2014/main" id="{3685DFC0-6FA5-A5F3-1297-32611A7F6180}"/>
              </a:ext>
            </a:extLst>
          </p:cNvPr>
          <p:cNvSpPr/>
          <p:nvPr/>
        </p:nvSpPr>
        <p:spPr>
          <a:xfrm>
            <a:off x="8313822" y="3823189"/>
            <a:ext cx="1768642" cy="1939937"/>
          </a:xfrm>
          <a:prstGeom prst="roundRect">
            <a:avLst/>
          </a:prstGeom>
          <a:noFill/>
          <a:ln w="381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圓角矩形 8">
            <a:extLst>
              <a:ext uri="{FF2B5EF4-FFF2-40B4-BE49-F238E27FC236}">
                <a16:creationId xmlns:a16="http://schemas.microsoft.com/office/drawing/2014/main" id="{45A4FAD9-B578-5C77-10D7-9A988FD3399D}"/>
              </a:ext>
            </a:extLst>
          </p:cNvPr>
          <p:cNvSpPr/>
          <p:nvPr/>
        </p:nvSpPr>
        <p:spPr>
          <a:xfrm>
            <a:off x="7374702" y="3159000"/>
            <a:ext cx="2489509" cy="540000"/>
          </a:xfrm>
          <a:prstGeom prst="round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2" name="文字方塊 21">
            <a:extLst>
              <a:ext uri="{FF2B5EF4-FFF2-40B4-BE49-F238E27FC236}">
                <a16:creationId xmlns:a16="http://schemas.microsoft.com/office/drawing/2014/main" id="{9B809108-CD7E-B688-0BD6-FC1D9B398B10}"/>
              </a:ext>
            </a:extLst>
          </p:cNvPr>
          <p:cNvSpPr txBox="1"/>
          <p:nvPr/>
        </p:nvSpPr>
        <p:spPr>
          <a:xfrm>
            <a:off x="370569" y="5101406"/>
            <a:ext cx="6660233" cy="1323439"/>
          </a:xfrm>
          <a:prstGeom prst="rect">
            <a:avLst/>
          </a:prstGeom>
          <a:noFill/>
        </p:spPr>
        <p:txBody>
          <a:bodyPr wrap="square">
            <a:spAutoFit/>
          </a:bodyPr>
          <a:lstStyle/>
          <a:p>
            <a:r>
              <a:rPr lang="zh-TW" altLang="en-US" sz="1600" b="1" dirty="0">
                <a:solidFill>
                  <a:schemeClr val="accent5"/>
                </a:solidFill>
                <a:latin typeface="Times New Roman" panose="02020603050405020304" pitchFamily="18" charset="0"/>
                <a:cs typeface="Times New Roman" panose="02020603050405020304" pitchFamily="18" charset="0"/>
              </a:rPr>
              <a:t>Visualizing Attractions  </a:t>
            </a:r>
            <a:endParaRPr lang="en-US" altLang="zh-TW" sz="1600" b="1" dirty="0">
              <a:solidFill>
                <a:schemeClr val="accent5"/>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zh-TW" altLang="en-US" sz="1600" b="1" dirty="0">
                <a:solidFill>
                  <a:schemeClr val="accent5"/>
                </a:solidFill>
                <a:latin typeface="Times New Roman" panose="02020603050405020304" pitchFamily="18" charset="0"/>
                <a:cs typeface="Times New Roman" panose="02020603050405020304" pitchFamily="18" charset="0"/>
              </a:rPr>
              <a:t>All attractions in Fukui Prefecture from our database are marked with pins on the map.  </a:t>
            </a:r>
            <a:endParaRPr lang="en-US" altLang="zh-TW" sz="1600" b="1" dirty="0">
              <a:solidFill>
                <a:schemeClr val="accent5"/>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zh-TW" altLang="en-US" sz="1600" b="1" dirty="0">
                <a:solidFill>
                  <a:schemeClr val="accent5"/>
                </a:solidFill>
                <a:latin typeface="Times New Roman" panose="02020603050405020304" pitchFamily="18" charset="0"/>
                <a:cs typeface="Times New Roman" panose="02020603050405020304" pitchFamily="18" charset="0"/>
              </a:rPr>
              <a:t>This rich dataset of attractions is built upon the </a:t>
            </a:r>
            <a:r>
              <a:rPr lang="zh-TW" altLang="en-US" sz="1600" b="1" u="sng" dirty="0">
                <a:solidFill>
                  <a:schemeClr val="accent5">
                    <a:lumMod val="75000"/>
                  </a:schemeClr>
                </a:solidFill>
                <a:latin typeface="Times New Roman" panose="02020603050405020304" pitchFamily="18" charset="0"/>
                <a:cs typeface="Times New Roman" panose="02020603050405020304" pitchFamily="18" charset="0"/>
              </a:rPr>
              <a:t>results of the team's previous project</a:t>
            </a:r>
            <a:r>
              <a:rPr lang="zh-TW" altLang="en-US" sz="1600" b="1" dirty="0">
                <a:solidFill>
                  <a:schemeClr val="accent5"/>
                </a:solidFill>
                <a:latin typeface="Times New Roman" panose="02020603050405020304" pitchFamily="18" charset="0"/>
                <a:cs typeface="Times New Roman" panose="02020603050405020304" pitchFamily="18" charset="0"/>
              </a:rPr>
              <a:t>.</a:t>
            </a:r>
          </a:p>
        </p:txBody>
      </p:sp>
      <p:sp>
        <p:nvSpPr>
          <p:cNvPr id="4" name="文字方塊 3">
            <a:extLst>
              <a:ext uri="{FF2B5EF4-FFF2-40B4-BE49-F238E27FC236}">
                <a16:creationId xmlns:a16="http://schemas.microsoft.com/office/drawing/2014/main" id="{1992F07D-3B46-64C5-295C-AA3EF92BA052}"/>
              </a:ext>
            </a:extLst>
          </p:cNvPr>
          <p:cNvSpPr txBox="1"/>
          <p:nvPr/>
        </p:nvSpPr>
        <p:spPr>
          <a:xfrm>
            <a:off x="7638125" y="3244334"/>
            <a:ext cx="2016899" cy="369332"/>
          </a:xfrm>
          <a:prstGeom prst="rect">
            <a:avLst/>
          </a:prstGeom>
          <a:noFill/>
          <a:ln>
            <a:noFill/>
          </a:ln>
        </p:spPr>
        <p:txBody>
          <a:bodyPr wrap="square" rtlCol="0">
            <a:spAutoFit/>
          </a:bodyPr>
          <a:lstStyle/>
          <a:p>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Fukui’s Attraction</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3" name="投影片編號版面配置區 22">
            <a:extLst>
              <a:ext uri="{FF2B5EF4-FFF2-40B4-BE49-F238E27FC236}">
                <a16:creationId xmlns:a16="http://schemas.microsoft.com/office/drawing/2014/main" id="{5C6947D2-44F2-75DE-A07D-2EA0E91044CD}"/>
              </a:ext>
            </a:extLst>
          </p:cNvPr>
          <p:cNvSpPr>
            <a:spLocks noGrp="1"/>
          </p:cNvSpPr>
          <p:nvPr>
            <p:ph type="sldNum" sz="quarter" idx="12"/>
          </p:nvPr>
        </p:nvSpPr>
        <p:spPr/>
        <p:txBody>
          <a:bodyPr/>
          <a:lstStyle/>
          <a:p>
            <a:fld id="{F66883B1-9875-FF4C-AEEB-FA9021276C9A}" type="slidenum">
              <a:rPr kumimoji="1" lang="zh-TW" altLang="en-US" smtClean="0"/>
              <a:t>4</a:t>
            </a:fld>
            <a:endParaRPr kumimoji="1" lang="zh-TW" altLang="en-US"/>
          </a:p>
        </p:txBody>
      </p:sp>
      <p:sp>
        <p:nvSpPr>
          <p:cNvPr id="12" name="文字方塊 11">
            <a:extLst>
              <a:ext uri="{FF2B5EF4-FFF2-40B4-BE49-F238E27FC236}">
                <a16:creationId xmlns:a16="http://schemas.microsoft.com/office/drawing/2014/main" id="{30408657-720D-6BC6-2941-96B3E68A4880}"/>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605648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FFA1AF-B28A-0081-6EBD-2C6251A019A1}"/>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DED56E33-A976-5BA0-EC75-DBE1992B714F}"/>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6" name="矩形 5">
            <a:extLst>
              <a:ext uri="{FF2B5EF4-FFF2-40B4-BE49-F238E27FC236}">
                <a16:creationId xmlns:a16="http://schemas.microsoft.com/office/drawing/2014/main" id="{70C92961-CAF0-5569-BB81-46532AF0CE86}"/>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7" name="圖片 6" descr="一張含有 文字, 地圖, 螢幕擷取畫面, 地圖集 的圖片&#10;&#10;AI 產生的內容可能不正確。">
            <a:extLst>
              <a:ext uri="{FF2B5EF4-FFF2-40B4-BE49-F238E27FC236}">
                <a16:creationId xmlns:a16="http://schemas.microsoft.com/office/drawing/2014/main" id="{50040D2D-727D-3FD5-02EF-14DD56A95205}"/>
              </a:ext>
            </a:extLst>
          </p:cNvPr>
          <p:cNvPicPr>
            <a:picLocks noChangeAspect="1"/>
          </p:cNvPicPr>
          <p:nvPr/>
        </p:nvPicPr>
        <p:blipFill>
          <a:blip r:embed="rId4"/>
          <a:stretch>
            <a:fillRect/>
          </a:stretch>
        </p:blipFill>
        <p:spPr>
          <a:xfrm>
            <a:off x="3428058" y="2406963"/>
            <a:ext cx="7542789" cy="4220115"/>
          </a:xfrm>
          <a:prstGeom prst="rect">
            <a:avLst/>
          </a:prstGeom>
        </p:spPr>
      </p:pic>
      <p:sp>
        <p:nvSpPr>
          <p:cNvPr id="3" name="圓角矩形 2">
            <a:extLst>
              <a:ext uri="{FF2B5EF4-FFF2-40B4-BE49-F238E27FC236}">
                <a16:creationId xmlns:a16="http://schemas.microsoft.com/office/drawing/2014/main" id="{F300C1CC-D4D1-622E-2310-F858225A3B48}"/>
              </a:ext>
            </a:extLst>
          </p:cNvPr>
          <p:cNvSpPr/>
          <p:nvPr/>
        </p:nvSpPr>
        <p:spPr>
          <a:xfrm>
            <a:off x="6336721" y="4910365"/>
            <a:ext cx="2175134" cy="540000"/>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矩形 12">
            <a:extLst>
              <a:ext uri="{FF2B5EF4-FFF2-40B4-BE49-F238E27FC236}">
                <a16:creationId xmlns:a16="http://schemas.microsoft.com/office/drawing/2014/main" id="{28A26BCA-17A3-9944-5CC8-08E258F402D7}"/>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4" name="橢圓 13">
            <a:extLst>
              <a:ext uri="{FF2B5EF4-FFF2-40B4-BE49-F238E27FC236}">
                <a16:creationId xmlns:a16="http://schemas.microsoft.com/office/drawing/2014/main" id="{1FA9BED9-DA3E-4F32-38EB-B6E1414CC47A}"/>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5" name="圖片 14">
            <a:extLst>
              <a:ext uri="{FF2B5EF4-FFF2-40B4-BE49-F238E27FC236}">
                <a16:creationId xmlns:a16="http://schemas.microsoft.com/office/drawing/2014/main" id="{6DD5D3FD-5764-183E-A256-7B8C61ADE48D}"/>
              </a:ext>
            </a:extLst>
          </p:cNvPr>
          <p:cNvPicPr>
            <a:picLocks noChangeAspect="1"/>
          </p:cNvPicPr>
          <p:nvPr/>
        </p:nvPicPr>
        <p:blipFill>
          <a:blip r:embed="rId5"/>
          <a:stretch>
            <a:fillRect/>
          </a:stretch>
        </p:blipFill>
        <p:spPr>
          <a:xfrm>
            <a:off x="370569" y="244142"/>
            <a:ext cx="520725" cy="520725"/>
          </a:xfrm>
          <a:prstGeom prst="rect">
            <a:avLst/>
          </a:prstGeom>
        </p:spPr>
      </p:pic>
      <p:sp>
        <p:nvSpPr>
          <p:cNvPr id="16" name="圓角矩形 15">
            <a:extLst>
              <a:ext uri="{FF2B5EF4-FFF2-40B4-BE49-F238E27FC236}">
                <a16:creationId xmlns:a16="http://schemas.microsoft.com/office/drawing/2014/main" id="{1444C8E1-18C5-F462-4CD6-FF26E43453E4}"/>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7" name="圓角矩形 16">
            <a:extLst>
              <a:ext uri="{FF2B5EF4-FFF2-40B4-BE49-F238E27FC236}">
                <a16:creationId xmlns:a16="http://schemas.microsoft.com/office/drawing/2014/main" id="{1A469E40-1AD3-2574-E8BD-215F64A94F5B}"/>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8" name="圓角矩形 17">
            <a:extLst>
              <a:ext uri="{FF2B5EF4-FFF2-40B4-BE49-F238E27FC236}">
                <a16:creationId xmlns:a16="http://schemas.microsoft.com/office/drawing/2014/main" id="{87D1FDA7-E1C6-915B-5D3D-E5A7096D0B52}"/>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9" name="圓角矩形 18">
            <a:extLst>
              <a:ext uri="{FF2B5EF4-FFF2-40B4-BE49-F238E27FC236}">
                <a16:creationId xmlns:a16="http://schemas.microsoft.com/office/drawing/2014/main" id="{001BB831-B65C-A1C4-A0E3-52A5E96F25E6}"/>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0" name="圓角矩形 19">
            <a:extLst>
              <a:ext uri="{FF2B5EF4-FFF2-40B4-BE49-F238E27FC236}">
                <a16:creationId xmlns:a16="http://schemas.microsoft.com/office/drawing/2014/main" id="{BFE5176E-6B30-1D92-8E9E-8E15C014F7EF}"/>
              </a:ext>
            </a:extLst>
          </p:cNvPr>
          <p:cNvSpPr/>
          <p:nvPr/>
        </p:nvSpPr>
        <p:spPr>
          <a:xfrm>
            <a:off x="5934702" y="197530"/>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8" name="圖片 7" descr="一張含有 圖形, 美工圖案, 胭脂紅, 設計 的圖片&#10;&#10;AI 產生的內容可能不正確。">
            <a:extLst>
              <a:ext uri="{FF2B5EF4-FFF2-40B4-BE49-F238E27FC236}">
                <a16:creationId xmlns:a16="http://schemas.microsoft.com/office/drawing/2014/main" id="{20831569-1CB7-5690-EC63-D6B73B37540E}"/>
              </a:ext>
            </a:extLst>
          </p:cNvPr>
          <p:cNvPicPr>
            <a:picLocks noChangeAspect="1"/>
          </p:cNvPicPr>
          <p:nvPr/>
        </p:nvPicPr>
        <p:blipFill>
          <a:blip r:embed="rId6"/>
          <a:stretch>
            <a:fillRect/>
          </a:stretch>
        </p:blipFill>
        <p:spPr>
          <a:xfrm>
            <a:off x="8511855" y="4316391"/>
            <a:ext cx="720000" cy="720000"/>
          </a:xfrm>
          <a:prstGeom prst="rect">
            <a:avLst/>
          </a:prstGeom>
        </p:spPr>
      </p:pic>
      <p:sp>
        <p:nvSpPr>
          <p:cNvPr id="2" name="文字方塊 1">
            <a:extLst>
              <a:ext uri="{FF2B5EF4-FFF2-40B4-BE49-F238E27FC236}">
                <a16:creationId xmlns:a16="http://schemas.microsoft.com/office/drawing/2014/main" id="{CF28E612-D10A-F11C-CFBA-66C923D93C8F}"/>
              </a:ext>
            </a:extLst>
          </p:cNvPr>
          <p:cNvSpPr txBox="1"/>
          <p:nvPr/>
        </p:nvSpPr>
        <p:spPr>
          <a:xfrm>
            <a:off x="6454882" y="4995699"/>
            <a:ext cx="2056973" cy="369332"/>
          </a:xfrm>
          <a:prstGeom prst="rect">
            <a:avLst/>
          </a:prstGeom>
          <a:noFill/>
        </p:spPr>
        <p:txBody>
          <a:bodyPr wrap="none" rtlCol="0">
            <a:spAutoFit/>
          </a:bodyPr>
          <a:lstStyle/>
          <a:p>
            <a:r>
              <a:rPr kumimoji="1" lang="en-US" altLang="zh-TW" b="1" dirty="0">
                <a:solidFill>
                  <a:schemeClr val="bg1"/>
                </a:solidFill>
                <a:latin typeface="Noto Serif TC ExtraBold" panose="02020200000000000000" pitchFamily="18" charset="-128"/>
                <a:ea typeface="Noto Serif TC ExtraBold" panose="02020200000000000000" pitchFamily="18" charset="-128"/>
              </a:rPr>
              <a:t>Click Attraction</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12" name="投影片編號版面配置區 11">
            <a:extLst>
              <a:ext uri="{FF2B5EF4-FFF2-40B4-BE49-F238E27FC236}">
                <a16:creationId xmlns:a16="http://schemas.microsoft.com/office/drawing/2014/main" id="{AFDA3181-9CB9-CB9D-5F16-43BB81C3130E}"/>
              </a:ext>
            </a:extLst>
          </p:cNvPr>
          <p:cNvSpPr>
            <a:spLocks noGrp="1"/>
          </p:cNvSpPr>
          <p:nvPr>
            <p:ph type="sldNum" sz="quarter" idx="12"/>
          </p:nvPr>
        </p:nvSpPr>
        <p:spPr/>
        <p:txBody>
          <a:bodyPr/>
          <a:lstStyle/>
          <a:p>
            <a:fld id="{F66883B1-9875-FF4C-AEEB-FA9021276C9A}" type="slidenum">
              <a:rPr kumimoji="1" lang="zh-TW" altLang="en-US" smtClean="0"/>
              <a:t>5</a:t>
            </a:fld>
            <a:endParaRPr kumimoji="1" lang="zh-TW" altLang="en-US"/>
          </a:p>
        </p:txBody>
      </p:sp>
      <p:sp>
        <p:nvSpPr>
          <p:cNvPr id="22" name="文字方塊 21">
            <a:extLst>
              <a:ext uri="{FF2B5EF4-FFF2-40B4-BE49-F238E27FC236}">
                <a16:creationId xmlns:a16="http://schemas.microsoft.com/office/drawing/2014/main" id="{EA7C69F2-95A3-3BDA-4F4F-DF044612267E}"/>
              </a:ext>
            </a:extLst>
          </p:cNvPr>
          <p:cNvSpPr txBox="1"/>
          <p:nvPr/>
        </p:nvSpPr>
        <p:spPr>
          <a:xfrm>
            <a:off x="290834" y="5108804"/>
            <a:ext cx="6660233" cy="1202252"/>
          </a:xfrm>
          <a:prstGeom prst="rect">
            <a:avLst/>
          </a:prstGeom>
          <a:noFill/>
        </p:spPr>
        <p:txBody>
          <a:bodyPr wrap="square">
            <a:spAutoFit/>
          </a:bodyPr>
          <a:lstStyle/>
          <a:p>
            <a:pPr>
              <a:lnSpc>
                <a:spcPct val="150000"/>
              </a:lnSpc>
            </a:pPr>
            <a:r>
              <a:rPr lang="en" altLang="zh-TW" b="1" dirty="0">
                <a:solidFill>
                  <a:srgbClr val="FDA39F"/>
                </a:solidFill>
                <a:latin typeface="Times New Roman" panose="02020603050405020304" pitchFamily="18" charset="0"/>
                <a:cs typeface="Times New Roman" panose="02020603050405020304" pitchFamily="18" charset="0"/>
              </a:rPr>
              <a:t>Querying Attraction Details  </a:t>
            </a:r>
          </a:p>
          <a:p>
            <a:pPr marL="285750" indent="-285750">
              <a:lnSpc>
                <a:spcPct val="150000"/>
              </a:lnSpc>
              <a:buFont typeface="Arial" panose="020B0604020202020204" pitchFamily="34" charset="0"/>
              <a:buChar char="•"/>
            </a:pPr>
            <a:r>
              <a:rPr lang="en" altLang="zh-TW" sz="1600" b="1" dirty="0">
                <a:solidFill>
                  <a:srgbClr val="FDA39F"/>
                </a:solidFill>
                <a:latin typeface="Times New Roman" panose="02020603050405020304" pitchFamily="18" charset="0"/>
                <a:cs typeface="Times New Roman" panose="02020603050405020304" pitchFamily="18" charset="0"/>
              </a:rPr>
              <a:t>Users can directly click on any attraction pin of interest on the map to get more detailed information about that location.</a:t>
            </a:r>
            <a:endParaRPr lang="zh-TW" altLang="en-US" sz="1600" b="1" dirty="0">
              <a:solidFill>
                <a:srgbClr val="FDA39F"/>
              </a:solidFill>
              <a:latin typeface="Times New Roman" panose="02020603050405020304" pitchFamily="18" charset="0"/>
              <a:cs typeface="Times New Roman" panose="02020603050405020304" pitchFamily="18" charset="0"/>
            </a:endParaRPr>
          </a:p>
        </p:txBody>
      </p:sp>
      <p:sp>
        <p:nvSpPr>
          <p:cNvPr id="9" name="文字方塊 8">
            <a:extLst>
              <a:ext uri="{FF2B5EF4-FFF2-40B4-BE49-F238E27FC236}">
                <a16:creationId xmlns:a16="http://schemas.microsoft.com/office/drawing/2014/main" id="{17926FC4-975E-450E-0915-E05F55CF8407}"/>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1528484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圖片 21">
            <a:extLst>
              <a:ext uri="{FF2B5EF4-FFF2-40B4-BE49-F238E27FC236}">
                <a16:creationId xmlns:a16="http://schemas.microsoft.com/office/drawing/2014/main" id="{1FA284DB-A86C-94F7-016A-EB05B6CFA50A}"/>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23" name="矩形 22">
            <a:extLst>
              <a:ext uri="{FF2B5EF4-FFF2-40B4-BE49-F238E27FC236}">
                <a16:creationId xmlns:a16="http://schemas.microsoft.com/office/drawing/2014/main" id="{0BDB65AF-37E9-4571-905E-92A21540CD98}"/>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5" name="圖片 4" descr="一張含有 文字, 螢幕擷取畫面, 圖表, 地圖 的圖片&#10;&#10;AI 產生的內容可能不正確。">
            <a:extLst>
              <a:ext uri="{FF2B5EF4-FFF2-40B4-BE49-F238E27FC236}">
                <a16:creationId xmlns:a16="http://schemas.microsoft.com/office/drawing/2014/main" id="{F22A9BC0-8E0B-41F9-B1C3-7FB5E6E5D949}"/>
              </a:ext>
            </a:extLst>
          </p:cNvPr>
          <p:cNvPicPr>
            <a:picLocks noChangeAspect="1"/>
          </p:cNvPicPr>
          <p:nvPr/>
        </p:nvPicPr>
        <p:blipFill>
          <a:blip r:embed="rId4"/>
          <a:stretch>
            <a:fillRect/>
          </a:stretch>
        </p:blipFill>
        <p:spPr>
          <a:xfrm>
            <a:off x="3403357" y="2379741"/>
            <a:ext cx="7575630" cy="4218732"/>
          </a:xfrm>
          <a:prstGeom prst="rect">
            <a:avLst/>
          </a:prstGeom>
        </p:spPr>
      </p:pic>
      <p:sp>
        <p:nvSpPr>
          <p:cNvPr id="8" name="矩形 7">
            <a:extLst>
              <a:ext uri="{FF2B5EF4-FFF2-40B4-BE49-F238E27FC236}">
                <a16:creationId xmlns:a16="http://schemas.microsoft.com/office/drawing/2014/main" id="{E439B8AB-17E3-C660-7F82-0B44E1A369B8}"/>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9" name="橢圓 8">
            <a:extLst>
              <a:ext uri="{FF2B5EF4-FFF2-40B4-BE49-F238E27FC236}">
                <a16:creationId xmlns:a16="http://schemas.microsoft.com/office/drawing/2014/main" id="{C4F7C92C-EE31-889D-28A5-A1892DED4C3D}"/>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0" name="圖片 9">
            <a:extLst>
              <a:ext uri="{FF2B5EF4-FFF2-40B4-BE49-F238E27FC236}">
                <a16:creationId xmlns:a16="http://schemas.microsoft.com/office/drawing/2014/main" id="{F8258C0B-AD43-35EF-AA55-651525833E04}"/>
              </a:ext>
            </a:extLst>
          </p:cNvPr>
          <p:cNvPicPr>
            <a:picLocks noChangeAspect="1"/>
          </p:cNvPicPr>
          <p:nvPr/>
        </p:nvPicPr>
        <p:blipFill>
          <a:blip r:embed="rId5"/>
          <a:stretch>
            <a:fillRect/>
          </a:stretch>
        </p:blipFill>
        <p:spPr>
          <a:xfrm>
            <a:off x="370569" y="244142"/>
            <a:ext cx="520725" cy="520725"/>
          </a:xfrm>
          <a:prstGeom prst="rect">
            <a:avLst/>
          </a:prstGeom>
        </p:spPr>
      </p:pic>
      <p:sp>
        <p:nvSpPr>
          <p:cNvPr id="11" name="圓角矩形 10">
            <a:extLst>
              <a:ext uri="{FF2B5EF4-FFF2-40B4-BE49-F238E27FC236}">
                <a16:creationId xmlns:a16="http://schemas.microsoft.com/office/drawing/2014/main" id="{3D37FF84-B2F2-629A-637D-9F0F04A4D222}"/>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2" name="圓角矩形 11">
            <a:extLst>
              <a:ext uri="{FF2B5EF4-FFF2-40B4-BE49-F238E27FC236}">
                <a16:creationId xmlns:a16="http://schemas.microsoft.com/office/drawing/2014/main" id="{ECBD0D90-35B2-B884-9A35-C93C7BDD5402}"/>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EE871736-E39E-E841-20D9-53550053AA07}"/>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4" name="圓角矩形 13">
            <a:extLst>
              <a:ext uri="{FF2B5EF4-FFF2-40B4-BE49-F238E27FC236}">
                <a16:creationId xmlns:a16="http://schemas.microsoft.com/office/drawing/2014/main" id="{6CC6C69B-973E-E449-C6B1-BA13D44ABD09}"/>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5" name="圓角矩形 14">
            <a:extLst>
              <a:ext uri="{FF2B5EF4-FFF2-40B4-BE49-F238E27FC236}">
                <a16:creationId xmlns:a16="http://schemas.microsoft.com/office/drawing/2014/main" id="{8330FFBD-9725-286A-C59A-C21B60A78939}"/>
              </a:ext>
            </a:extLst>
          </p:cNvPr>
          <p:cNvSpPr/>
          <p:nvPr/>
        </p:nvSpPr>
        <p:spPr>
          <a:xfrm>
            <a:off x="5934702" y="197530"/>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7" name="圓角矩形 16">
            <a:extLst>
              <a:ext uri="{FF2B5EF4-FFF2-40B4-BE49-F238E27FC236}">
                <a16:creationId xmlns:a16="http://schemas.microsoft.com/office/drawing/2014/main" id="{9DCD8CBD-BAFB-F666-FB2B-04CA5E46BF3D}"/>
              </a:ext>
            </a:extLst>
          </p:cNvPr>
          <p:cNvSpPr/>
          <p:nvPr/>
        </p:nvSpPr>
        <p:spPr>
          <a:xfrm>
            <a:off x="7895835" y="3519760"/>
            <a:ext cx="925974" cy="369333"/>
          </a:xfrm>
          <a:prstGeom prst="roundRect">
            <a:avLst/>
          </a:prstGeom>
          <a:noFill/>
          <a:ln w="381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 name="圓角矩形 1">
            <a:extLst>
              <a:ext uri="{FF2B5EF4-FFF2-40B4-BE49-F238E27FC236}">
                <a16:creationId xmlns:a16="http://schemas.microsoft.com/office/drawing/2014/main" id="{75B23BEC-311B-2E71-CB8A-5D3667A97887}"/>
              </a:ext>
            </a:extLst>
          </p:cNvPr>
          <p:cNvSpPr/>
          <p:nvPr/>
        </p:nvSpPr>
        <p:spPr>
          <a:xfrm>
            <a:off x="9398451" y="4701578"/>
            <a:ext cx="2600751" cy="540000"/>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4362A1B1-83EC-DA2C-7EAC-84890E695165}"/>
              </a:ext>
            </a:extLst>
          </p:cNvPr>
          <p:cNvSpPr txBox="1"/>
          <p:nvPr/>
        </p:nvSpPr>
        <p:spPr>
          <a:xfrm>
            <a:off x="9398451" y="4786912"/>
            <a:ext cx="2600751" cy="369332"/>
          </a:xfrm>
          <a:prstGeom prst="rect">
            <a:avLst/>
          </a:prstGeom>
          <a:noFill/>
        </p:spPr>
        <p:txBody>
          <a:bodyPr wrap="square" rtlCol="0">
            <a:spAutoFit/>
          </a:bodyPr>
          <a:lstStyle/>
          <a:p>
            <a:r>
              <a:rPr kumimoji="1" lang="en-US" altLang="zh-TW" b="1" dirty="0">
                <a:solidFill>
                  <a:schemeClr val="bg1"/>
                </a:solidFill>
                <a:latin typeface="Noto Serif TC ExtraBold" panose="02020200000000000000" pitchFamily="18" charset="-128"/>
                <a:ea typeface="Noto Serif TC ExtraBold" panose="02020200000000000000" pitchFamily="18" charset="-128"/>
              </a:rPr>
              <a:t>Attraction Summary</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24" name="投影片編號版面配置區 23">
            <a:extLst>
              <a:ext uri="{FF2B5EF4-FFF2-40B4-BE49-F238E27FC236}">
                <a16:creationId xmlns:a16="http://schemas.microsoft.com/office/drawing/2014/main" id="{23C928D0-B52C-1BAE-1FE4-E298DCD6F529}"/>
              </a:ext>
            </a:extLst>
          </p:cNvPr>
          <p:cNvSpPr>
            <a:spLocks noGrp="1"/>
          </p:cNvSpPr>
          <p:nvPr>
            <p:ph type="sldNum" sz="quarter" idx="12"/>
          </p:nvPr>
        </p:nvSpPr>
        <p:spPr/>
        <p:txBody>
          <a:bodyPr/>
          <a:lstStyle/>
          <a:p>
            <a:fld id="{F66883B1-9875-FF4C-AEEB-FA9021276C9A}" type="slidenum">
              <a:rPr kumimoji="1" lang="zh-TW" altLang="en-US" smtClean="0"/>
              <a:t>6</a:t>
            </a:fld>
            <a:endParaRPr kumimoji="1" lang="zh-TW" altLang="en-US"/>
          </a:p>
        </p:txBody>
      </p:sp>
      <p:sp>
        <p:nvSpPr>
          <p:cNvPr id="25" name="向右箭號 24">
            <a:extLst>
              <a:ext uri="{FF2B5EF4-FFF2-40B4-BE49-F238E27FC236}">
                <a16:creationId xmlns:a16="http://schemas.microsoft.com/office/drawing/2014/main" id="{4CED5323-0E0D-21AE-B404-6ACA6AEBEDA1}"/>
              </a:ext>
            </a:extLst>
          </p:cNvPr>
          <p:cNvSpPr/>
          <p:nvPr/>
        </p:nvSpPr>
        <p:spPr>
          <a:xfrm rot="3334832">
            <a:off x="9724899" y="4233539"/>
            <a:ext cx="514601" cy="370048"/>
          </a:xfrm>
          <a:prstGeom prst="rightArrow">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6" name="文字方塊 25">
            <a:extLst>
              <a:ext uri="{FF2B5EF4-FFF2-40B4-BE49-F238E27FC236}">
                <a16:creationId xmlns:a16="http://schemas.microsoft.com/office/drawing/2014/main" id="{5332C941-DB15-8F78-898F-3910854FC8E4}"/>
              </a:ext>
            </a:extLst>
          </p:cNvPr>
          <p:cNvSpPr txBox="1"/>
          <p:nvPr/>
        </p:nvSpPr>
        <p:spPr>
          <a:xfrm>
            <a:off x="278856" y="4693651"/>
            <a:ext cx="7575630" cy="1940916"/>
          </a:xfrm>
          <a:prstGeom prst="rect">
            <a:avLst/>
          </a:prstGeom>
          <a:noFill/>
        </p:spPr>
        <p:txBody>
          <a:bodyPr wrap="square" rtlCol="0">
            <a:spAutoFit/>
          </a:bodyPr>
          <a:lstStyle/>
          <a:p>
            <a:pPr>
              <a:lnSpc>
                <a:spcPct val="150000"/>
              </a:lnSpc>
            </a:pPr>
            <a:r>
              <a:rPr lang="en" altLang="zh-TW" b="1" dirty="0">
                <a:latin typeface="Times New Roman" panose="02020603050405020304" pitchFamily="18" charset="0"/>
                <a:cs typeface="Times New Roman" panose="02020603050405020304" pitchFamily="18" charset="0"/>
              </a:rPr>
              <a:t>Attraction Information Card</a:t>
            </a:r>
          </a:p>
          <a:p>
            <a:pPr marL="285750" indent="-285750">
              <a:lnSpc>
                <a:spcPct val="150000"/>
              </a:lnSpc>
              <a:buFont typeface="Arial" panose="020B0604020202020204" pitchFamily="34" charset="0"/>
              <a:buChar char="•"/>
            </a:pPr>
            <a:r>
              <a:rPr lang="en" altLang="zh-TW" sz="1600" b="1" dirty="0">
                <a:solidFill>
                  <a:srgbClr val="FDA39F"/>
                </a:solidFill>
                <a:latin typeface="Times New Roman" panose="02020603050405020304" pitchFamily="18" charset="0"/>
                <a:cs typeface="Times New Roman" panose="02020603050405020304" pitchFamily="18" charset="0"/>
              </a:rPr>
              <a:t>Displays a summary of the attraction upon clicking, including its name, rating, address, and phone number.</a:t>
            </a:r>
            <a:endParaRPr lang="en" altLang="zh-TW" sz="1600" b="1" dirty="0">
              <a:solidFill>
                <a:schemeClr val="accent5"/>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 altLang="zh-TW" sz="1600" b="1" dirty="0">
                <a:solidFill>
                  <a:schemeClr val="accent5"/>
                </a:solidFill>
                <a:latin typeface="Times New Roman" panose="02020603050405020304" pitchFamily="18" charset="0"/>
                <a:cs typeface="Times New Roman" panose="02020603050405020304" pitchFamily="18" charset="0"/>
              </a:rPr>
              <a:t>Features a system of over 30 attraction category tags (e.g., "amusement park," "museum") to help users quickly identify the type of location.</a:t>
            </a:r>
          </a:p>
        </p:txBody>
      </p:sp>
      <p:sp>
        <p:nvSpPr>
          <p:cNvPr id="27" name="圓角矩形 26">
            <a:extLst>
              <a:ext uri="{FF2B5EF4-FFF2-40B4-BE49-F238E27FC236}">
                <a16:creationId xmlns:a16="http://schemas.microsoft.com/office/drawing/2014/main" id="{B4BE1487-5724-0169-C331-16BB7AA5896D}"/>
              </a:ext>
            </a:extLst>
          </p:cNvPr>
          <p:cNvSpPr/>
          <p:nvPr/>
        </p:nvSpPr>
        <p:spPr>
          <a:xfrm>
            <a:off x="6962052" y="2173294"/>
            <a:ext cx="1784868" cy="540000"/>
          </a:xfrm>
          <a:prstGeom prst="round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8" name="文字方塊 27">
            <a:extLst>
              <a:ext uri="{FF2B5EF4-FFF2-40B4-BE49-F238E27FC236}">
                <a16:creationId xmlns:a16="http://schemas.microsoft.com/office/drawing/2014/main" id="{A73D0CC5-FADE-64F4-E1F3-841CE598A761}"/>
              </a:ext>
            </a:extLst>
          </p:cNvPr>
          <p:cNvSpPr txBox="1"/>
          <p:nvPr/>
        </p:nvSpPr>
        <p:spPr>
          <a:xfrm>
            <a:off x="6962052" y="2258628"/>
            <a:ext cx="1784868" cy="369332"/>
          </a:xfrm>
          <a:prstGeom prst="rect">
            <a:avLst/>
          </a:prstGeom>
          <a:noFill/>
        </p:spPr>
        <p:txBody>
          <a:bodyPr wrap="square" rtlCol="0">
            <a:spAutoFit/>
          </a:bodyP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Category Tags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9" name="向右箭號 28">
            <a:extLst>
              <a:ext uri="{FF2B5EF4-FFF2-40B4-BE49-F238E27FC236}">
                <a16:creationId xmlns:a16="http://schemas.microsoft.com/office/drawing/2014/main" id="{C4A37625-BAE4-D6AD-74B0-18C9A0268F8A}"/>
              </a:ext>
            </a:extLst>
          </p:cNvPr>
          <p:cNvSpPr/>
          <p:nvPr/>
        </p:nvSpPr>
        <p:spPr>
          <a:xfrm rot="14402611">
            <a:off x="7778775" y="2883609"/>
            <a:ext cx="514601" cy="370048"/>
          </a:xfrm>
          <a:prstGeom prst="rightArrow">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 name="文字方塊 3">
            <a:extLst>
              <a:ext uri="{FF2B5EF4-FFF2-40B4-BE49-F238E27FC236}">
                <a16:creationId xmlns:a16="http://schemas.microsoft.com/office/drawing/2014/main" id="{40B0EAFB-B7F2-59A6-8F5E-82F5254FFC22}"/>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grpSp>
        <p:nvGrpSpPr>
          <p:cNvPr id="16" name="群組 15">
            <a:extLst>
              <a:ext uri="{FF2B5EF4-FFF2-40B4-BE49-F238E27FC236}">
                <a16:creationId xmlns:a16="http://schemas.microsoft.com/office/drawing/2014/main" id="{152C2FB3-0638-3804-5CC5-3D716B2396CE}"/>
              </a:ext>
            </a:extLst>
          </p:cNvPr>
          <p:cNvGrpSpPr/>
          <p:nvPr/>
        </p:nvGrpSpPr>
        <p:grpSpPr>
          <a:xfrm>
            <a:off x="8746920" y="4549199"/>
            <a:ext cx="540000" cy="540000"/>
            <a:chOff x="6956614" y="1763115"/>
            <a:chExt cx="540000" cy="540000"/>
          </a:xfrm>
          <a:solidFill>
            <a:srgbClr val="FDA39F"/>
          </a:solidFill>
        </p:grpSpPr>
        <p:sp>
          <p:nvSpPr>
            <p:cNvPr id="6" name="橢圓 5">
              <a:extLst>
                <a:ext uri="{FF2B5EF4-FFF2-40B4-BE49-F238E27FC236}">
                  <a16:creationId xmlns:a16="http://schemas.microsoft.com/office/drawing/2014/main" id="{8DD3F2DA-4A02-5056-8A65-CFFB773EC287}"/>
                </a:ext>
              </a:extLst>
            </p:cNvPr>
            <p:cNvSpPr>
              <a:spLocks noChangeAspect="1"/>
            </p:cNvSpPr>
            <p:nvPr/>
          </p:nvSpPr>
          <p:spPr>
            <a:xfrm>
              <a:off x="6956614" y="1763115"/>
              <a:ext cx="540000" cy="540000"/>
            </a:xfrm>
            <a:prstGeom prst="ellipse">
              <a:avLst/>
            </a:prstGeom>
            <a:grpFill/>
            <a:ln w="28575">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 name="文字方塊 6">
              <a:extLst>
                <a:ext uri="{FF2B5EF4-FFF2-40B4-BE49-F238E27FC236}">
                  <a16:creationId xmlns:a16="http://schemas.microsoft.com/office/drawing/2014/main" id="{CECB1EBE-89F2-A229-FD1D-B9366F5130BD}"/>
                </a:ext>
              </a:extLst>
            </p:cNvPr>
            <p:cNvSpPr txBox="1"/>
            <p:nvPr/>
          </p:nvSpPr>
          <p:spPr>
            <a:xfrm>
              <a:off x="7057337" y="1802282"/>
              <a:ext cx="338554" cy="461665"/>
            </a:xfrm>
            <a:prstGeom prst="rect">
              <a:avLst/>
            </a:prstGeom>
            <a:grpFill/>
            <a:ln>
              <a:solidFill>
                <a:srgbClr val="FDA39F"/>
              </a:solidFill>
            </a:ln>
          </p:spPr>
          <p:txBody>
            <a:bodyPr wrap="none" rtlCol="0">
              <a:spAutoFit/>
            </a:bodyPr>
            <a:lstStyle/>
            <a:p>
              <a:r>
                <a:rPr kumimoji="1" lang="en-US" altLang="zh-TW" sz="2400" b="1" dirty="0">
                  <a:solidFill>
                    <a:schemeClr val="bg1"/>
                  </a:solidFill>
                  <a:latin typeface="Times New Roman" panose="02020603050405020304" pitchFamily="18" charset="0"/>
                  <a:cs typeface="Times New Roman" panose="02020603050405020304" pitchFamily="18" charset="0"/>
                </a:rPr>
                <a:t>1</a:t>
              </a:r>
              <a:endParaRPr kumimoji="1" lang="zh-TW" altLang="en-US" sz="2400" b="1" dirty="0">
                <a:solidFill>
                  <a:schemeClr val="bg1"/>
                </a:solidFill>
                <a:latin typeface="Times New Roman" panose="02020603050405020304" pitchFamily="18" charset="0"/>
                <a:cs typeface="Times New Roman" panose="02020603050405020304" pitchFamily="18" charset="0"/>
              </a:endParaRPr>
            </a:p>
          </p:txBody>
        </p:sp>
      </p:grpSp>
      <p:grpSp>
        <p:nvGrpSpPr>
          <p:cNvPr id="18" name="群組 17">
            <a:extLst>
              <a:ext uri="{FF2B5EF4-FFF2-40B4-BE49-F238E27FC236}">
                <a16:creationId xmlns:a16="http://schemas.microsoft.com/office/drawing/2014/main" id="{5C453006-5F19-54B4-77E1-B7226FAAB628}"/>
              </a:ext>
            </a:extLst>
          </p:cNvPr>
          <p:cNvGrpSpPr/>
          <p:nvPr/>
        </p:nvGrpSpPr>
        <p:grpSpPr>
          <a:xfrm>
            <a:off x="6470579" y="1688223"/>
            <a:ext cx="540000" cy="540000"/>
            <a:chOff x="6956614" y="1763115"/>
            <a:chExt cx="540000" cy="540000"/>
          </a:xfrm>
        </p:grpSpPr>
        <p:sp>
          <p:nvSpPr>
            <p:cNvPr id="19" name="橢圓 18">
              <a:extLst>
                <a:ext uri="{FF2B5EF4-FFF2-40B4-BE49-F238E27FC236}">
                  <a16:creationId xmlns:a16="http://schemas.microsoft.com/office/drawing/2014/main" id="{0328DDA4-090F-A633-9DC6-E978D3A88B1E}"/>
                </a:ext>
              </a:extLst>
            </p:cNvPr>
            <p:cNvSpPr>
              <a:spLocks noChangeAspect="1"/>
            </p:cNvSpPr>
            <p:nvPr/>
          </p:nvSpPr>
          <p:spPr>
            <a:xfrm>
              <a:off x="6956614" y="1763115"/>
              <a:ext cx="540000" cy="540000"/>
            </a:xfrm>
            <a:prstGeom prst="ellipse">
              <a:avLst/>
            </a:prstGeom>
            <a:solidFill>
              <a:schemeClr val="accent5"/>
            </a:solidFill>
            <a:ln w="28575">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0" name="文字方塊 19">
              <a:extLst>
                <a:ext uri="{FF2B5EF4-FFF2-40B4-BE49-F238E27FC236}">
                  <a16:creationId xmlns:a16="http://schemas.microsoft.com/office/drawing/2014/main" id="{6B6F8E74-D11E-CC53-6EE2-39AC4EC30C59}"/>
                </a:ext>
              </a:extLst>
            </p:cNvPr>
            <p:cNvSpPr txBox="1"/>
            <p:nvPr/>
          </p:nvSpPr>
          <p:spPr>
            <a:xfrm>
              <a:off x="7057337" y="1802282"/>
              <a:ext cx="338554" cy="461665"/>
            </a:xfrm>
            <a:prstGeom prst="rect">
              <a:avLst/>
            </a:prstGeom>
            <a:noFill/>
          </p:spPr>
          <p:txBody>
            <a:bodyPr wrap="none" rtlCol="0">
              <a:spAutoFit/>
            </a:bodyPr>
            <a:lstStyle/>
            <a:p>
              <a:r>
                <a:rPr kumimoji="1" lang="en-US" altLang="zh-TW" sz="2400" b="1" dirty="0">
                  <a:solidFill>
                    <a:schemeClr val="bg1"/>
                  </a:solidFill>
                  <a:latin typeface="Times New Roman" panose="02020603050405020304" pitchFamily="18" charset="0"/>
                  <a:cs typeface="Times New Roman" panose="02020603050405020304" pitchFamily="18" charset="0"/>
                </a:rPr>
                <a:t>2</a:t>
              </a:r>
              <a:endParaRPr kumimoji="1" lang="zh-TW" altLang="en-US" sz="2400" b="1" dirty="0">
                <a:solidFill>
                  <a:schemeClr val="bg1"/>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509692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897084-AC37-811C-9CDD-3597350F3E9F}"/>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5AADDD73-12DB-EF6A-A48D-72634432FE0D}"/>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1614FBCE-4D15-4216-878F-73BE590E4E80}"/>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5" name="圖片 4" descr="一張含有 文字, 螢幕擷取畫面, 圖表, 地圖 的圖片&#10;&#10;AI 產生的內容可能不正確。">
            <a:extLst>
              <a:ext uri="{FF2B5EF4-FFF2-40B4-BE49-F238E27FC236}">
                <a16:creationId xmlns:a16="http://schemas.microsoft.com/office/drawing/2014/main" id="{FDAAA2D6-9079-6397-E9CE-ED1DDB76784C}"/>
              </a:ext>
            </a:extLst>
          </p:cNvPr>
          <p:cNvPicPr>
            <a:picLocks noChangeAspect="1"/>
          </p:cNvPicPr>
          <p:nvPr/>
        </p:nvPicPr>
        <p:blipFill>
          <a:blip r:embed="rId4"/>
          <a:stretch>
            <a:fillRect/>
          </a:stretch>
        </p:blipFill>
        <p:spPr>
          <a:xfrm>
            <a:off x="3403357" y="2379741"/>
            <a:ext cx="7575630" cy="4218732"/>
          </a:xfrm>
          <a:prstGeom prst="rect">
            <a:avLst/>
          </a:prstGeom>
        </p:spPr>
      </p:pic>
      <p:sp>
        <p:nvSpPr>
          <p:cNvPr id="8" name="矩形 7">
            <a:extLst>
              <a:ext uri="{FF2B5EF4-FFF2-40B4-BE49-F238E27FC236}">
                <a16:creationId xmlns:a16="http://schemas.microsoft.com/office/drawing/2014/main" id="{AFE3B5A9-720E-FBF9-76D3-11893C65A41D}"/>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9" name="橢圓 8">
            <a:extLst>
              <a:ext uri="{FF2B5EF4-FFF2-40B4-BE49-F238E27FC236}">
                <a16:creationId xmlns:a16="http://schemas.microsoft.com/office/drawing/2014/main" id="{5A0A8E50-F95F-C0FD-83E8-E343563D0FA8}"/>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0" name="圖片 9">
            <a:extLst>
              <a:ext uri="{FF2B5EF4-FFF2-40B4-BE49-F238E27FC236}">
                <a16:creationId xmlns:a16="http://schemas.microsoft.com/office/drawing/2014/main" id="{56B394FB-23CF-1B98-A099-CE1E8E735F80}"/>
              </a:ext>
            </a:extLst>
          </p:cNvPr>
          <p:cNvPicPr>
            <a:picLocks noChangeAspect="1"/>
          </p:cNvPicPr>
          <p:nvPr/>
        </p:nvPicPr>
        <p:blipFill>
          <a:blip r:embed="rId5"/>
          <a:stretch>
            <a:fillRect/>
          </a:stretch>
        </p:blipFill>
        <p:spPr>
          <a:xfrm>
            <a:off x="370569" y="244142"/>
            <a:ext cx="520725" cy="520725"/>
          </a:xfrm>
          <a:prstGeom prst="rect">
            <a:avLst/>
          </a:prstGeom>
        </p:spPr>
      </p:pic>
      <p:sp>
        <p:nvSpPr>
          <p:cNvPr id="11" name="圓角矩形 10">
            <a:extLst>
              <a:ext uri="{FF2B5EF4-FFF2-40B4-BE49-F238E27FC236}">
                <a16:creationId xmlns:a16="http://schemas.microsoft.com/office/drawing/2014/main" id="{342CCD9F-72A7-5102-02F2-63D2E01C4895}"/>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2" name="圓角矩形 11">
            <a:extLst>
              <a:ext uri="{FF2B5EF4-FFF2-40B4-BE49-F238E27FC236}">
                <a16:creationId xmlns:a16="http://schemas.microsoft.com/office/drawing/2014/main" id="{416C94ED-2A62-28F3-21E4-B47335A0834C}"/>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8C62694B-7019-EE12-0697-EE9C5DCA166D}"/>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4" name="圓角矩形 13">
            <a:extLst>
              <a:ext uri="{FF2B5EF4-FFF2-40B4-BE49-F238E27FC236}">
                <a16:creationId xmlns:a16="http://schemas.microsoft.com/office/drawing/2014/main" id="{7AEED717-8D83-77BD-9FBB-1F97A4233FFC}"/>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5" name="圓角矩形 14">
            <a:extLst>
              <a:ext uri="{FF2B5EF4-FFF2-40B4-BE49-F238E27FC236}">
                <a16:creationId xmlns:a16="http://schemas.microsoft.com/office/drawing/2014/main" id="{7C91389E-F081-98BD-AFCD-4B9C4C8DF8AD}"/>
              </a:ext>
            </a:extLst>
          </p:cNvPr>
          <p:cNvSpPr/>
          <p:nvPr/>
        </p:nvSpPr>
        <p:spPr>
          <a:xfrm>
            <a:off x="5934702" y="197530"/>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 name="圓角矩形 1">
            <a:extLst>
              <a:ext uri="{FF2B5EF4-FFF2-40B4-BE49-F238E27FC236}">
                <a16:creationId xmlns:a16="http://schemas.microsoft.com/office/drawing/2014/main" id="{10BCCFC2-5E06-9363-75DB-0CB678A412AC}"/>
              </a:ext>
            </a:extLst>
          </p:cNvPr>
          <p:cNvSpPr/>
          <p:nvPr/>
        </p:nvSpPr>
        <p:spPr>
          <a:xfrm>
            <a:off x="9039057" y="4467685"/>
            <a:ext cx="2373981" cy="540000"/>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C5CCEE0C-565B-94AF-3B8E-F07DC7F1930D}"/>
              </a:ext>
            </a:extLst>
          </p:cNvPr>
          <p:cNvSpPr txBox="1"/>
          <p:nvPr/>
        </p:nvSpPr>
        <p:spPr>
          <a:xfrm>
            <a:off x="9231854" y="4553019"/>
            <a:ext cx="2121946" cy="369332"/>
          </a:xfrm>
          <a:prstGeom prst="rect">
            <a:avLst/>
          </a:prstGeom>
          <a:noFill/>
        </p:spPr>
        <p:txBody>
          <a:bodyPr wrap="square" rtlCol="0">
            <a:spAutoFit/>
          </a:bodyPr>
          <a:lstStyle/>
          <a:p>
            <a:r>
              <a:rPr kumimoji="1" lang="en-US" altLang="zh-TW" b="1" dirty="0">
                <a:solidFill>
                  <a:schemeClr val="bg1"/>
                </a:solidFill>
                <a:latin typeface="Noto Serif TC ExtraBold" panose="02020200000000000000" pitchFamily="18" charset="-128"/>
                <a:ea typeface="Noto Serif TC ExtraBold" panose="02020200000000000000" pitchFamily="18" charset="-128"/>
              </a:rPr>
              <a:t>Click “Detail”</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pic>
        <p:nvPicPr>
          <p:cNvPr id="4" name="圖片 3" descr="一張含有 圖形, 美工圖案, 胭脂紅, 設計 的圖片&#10;&#10;AI 產生的內容可能不正確。">
            <a:extLst>
              <a:ext uri="{FF2B5EF4-FFF2-40B4-BE49-F238E27FC236}">
                <a16:creationId xmlns:a16="http://schemas.microsoft.com/office/drawing/2014/main" id="{678066A2-8DB7-E29E-A8D9-9C1B1E5173D9}"/>
              </a:ext>
            </a:extLst>
          </p:cNvPr>
          <p:cNvPicPr>
            <a:picLocks noChangeAspect="1"/>
          </p:cNvPicPr>
          <p:nvPr/>
        </p:nvPicPr>
        <p:blipFill>
          <a:blip r:embed="rId6"/>
          <a:stretch>
            <a:fillRect/>
          </a:stretch>
        </p:blipFill>
        <p:spPr>
          <a:xfrm>
            <a:off x="8511855" y="3998704"/>
            <a:ext cx="720000" cy="720000"/>
          </a:xfrm>
          <a:prstGeom prst="rect">
            <a:avLst/>
          </a:prstGeom>
        </p:spPr>
      </p:pic>
      <p:sp>
        <p:nvSpPr>
          <p:cNvPr id="22" name="投影片編號版面配置區 21">
            <a:extLst>
              <a:ext uri="{FF2B5EF4-FFF2-40B4-BE49-F238E27FC236}">
                <a16:creationId xmlns:a16="http://schemas.microsoft.com/office/drawing/2014/main" id="{4FEE2B09-EA44-8B82-B7AF-19C4134BB067}"/>
              </a:ext>
            </a:extLst>
          </p:cNvPr>
          <p:cNvSpPr>
            <a:spLocks noGrp="1"/>
          </p:cNvSpPr>
          <p:nvPr>
            <p:ph type="sldNum" sz="quarter" idx="12"/>
          </p:nvPr>
        </p:nvSpPr>
        <p:spPr/>
        <p:txBody>
          <a:bodyPr/>
          <a:lstStyle/>
          <a:p>
            <a:fld id="{F66883B1-9875-FF4C-AEEB-FA9021276C9A}" type="slidenum">
              <a:rPr kumimoji="1" lang="zh-TW" altLang="en-US" smtClean="0"/>
              <a:t>7</a:t>
            </a:fld>
            <a:endParaRPr kumimoji="1" lang="zh-TW" altLang="en-US"/>
          </a:p>
        </p:txBody>
      </p:sp>
      <p:sp>
        <p:nvSpPr>
          <p:cNvPr id="6" name="文字方塊 5">
            <a:extLst>
              <a:ext uri="{FF2B5EF4-FFF2-40B4-BE49-F238E27FC236}">
                <a16:creationId xmlns:a16="http://schemas.microsoft.com/office/drawing/2014/main" id="{F0C4DD4C-979E-EF36-F52C-A4FA77AC68AE}"/>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2598986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68250020-A99B-3744-0D54-C095E2378491}"/>
              </a:ext>
            </a:extLst>
          </p:cNvPr>
          <p:cNvPicPr>
            <a:picLocks noChangeAspect="1"/>
          </p:cNvPicPr>
          <p:nvPr/>
        </p:nvPicPr>
        <p:blipFill>
          <a:blip r:embed="rId3"/>
          <a:stretch>
            <a:fillRect/>
          </a:stretch>
        </p:blipFill>
        <p:spPr>
          <a:xfrm>
            <a:off x="2960145" y="1693912"/>
            <a:ext cx="8462055" cy="5999478"/>
          </a:xfrm>
          <a:prstGeom prst="rect">
            <a:avLst/>
          </a:prstGeom>
          <a:ln>
            <a:noFill/>
          </a:ln>
          <a:effectLst>
            <a:outerShdw blurRad="292100" dist="139700" dir="2700000" algn="tl" rotWithShape="0">
              <a:srgbClr val="333333">
                <a:alpha val="65000"/>
              </a:srgbClr>
            </a:outerShdw>
          </a:effectLst>
        </p:spPr>
      </p:pic>
      <p:sp>
        <p:nvSpPr>
          <p:cNvPr id="17" name="矩形 16">
            <a:extLst>
              <a:ext uri="{FF2B5EF4-FFF2-40B4-BE49-F238E27FC236}">
                <a16:creationId xmlns:a16="http://schemas.microsoft.com/office/drawing/2014/main" id="{B8DB34F5-FDCB-F2ED-286A-3FFD616BD5F2}"/>
              </a:ext>
            </a:extLst>
          </p:cNvPr>
          <p:cNvSpPr/>
          <p:nvPr/>
        </p:nvSpPr>
        <p:spPr>
          <a:xfrm>
            <a:off x="3194613" y="2357436"/>
            <a:ext cx="8009681" cy="472825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 name="矩形 6">
            <a:extLst>
              <a:ext uri="{FF2B5EF4-FFF2-40B4-BE49-F238E27FC236}">
                <a16:creationId xmlns:a16="http://schemas.microsoft.com/office/drawing/2014/main" id="{A536B483-94F2-4932-E383-F0C4BFF83D0E}"/>
              </a:ext>
            </a:extLst>
          </p:cNvPr>
          <p:cNvSpPr/>
          <p:nvPr/>
        </p:nvSpPr>
        <p:spPr>
          <a:xfrm>
            <a:off x="0" y="1"/>
            <a:ext cx="12192000" cy="1009008"/>
          </a:xfrm>
          <a:prstGeom prst="rect">
            <a:avLst/>
          </a:prstGeom>
          <a:solidFill>
            <a:srgbClr val="FDA3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8" name="橢圓 7">
            <a:extLst>
              <a:ext uri="{FF2B5EF4-FFF2-40B4-BE49-F238E27FC236}">
                <a16:creationId xmlns:a16="http://schemas.microsoft.com/office/drawing/2014/main" id="{3D1CFDE2-47AF-6591-D8D3-95BF661B15D1}"/>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9" name="圖片 8">
            <a:extLst>
              <a:ext uri="{FF2B5EF4-FFF2-40B4-BE49-F238E27FC236}">
                <a16:creationId xmlns:a16="http://schemas.microsoft.com/office/drawing/2014/main" id="{EB945A45-DF92-32C0-CCC9-D99B89EC7783}"/>
              </a:ext>
            </a:extLst>
          </p:cNvPr>
          <p:cNvPicPr>
            <a:picLocks noChangeAspect="1"/>
          </p:cNvPicPr>
          <p:nvPr/>
        </p:nvPicPr>
        <p:blipFill>
          <a:blip r:embed="rId4"/>
          <a:stretch>
            <a:fillRect/>
          </a:stretch>
        </p:blipFill>
        <p:spPr>
          <a:xfrm>
            <a:off x="370569" y="244142"/>
            <a:ext cx="520725" cy="520725"/>
          </a:xfrm>
          <a:prstGeom prst="rect">
            <a:avLst/>
          </a:prstGeom>
        </p:spPr>
      </p:pic>
      <p:sp>
        <p:nvSpPr>
          <p:cNvPr id="10" name="圓角矩形 9">
            <a:extLst>
              <a:ext uri="{FF2B5EF4-FFF2-40B4-BE49-F238E27FC236}">
                <a16:creationId xmlns:a16="http://schemas.microsoft.com/office/drawing/2014/main" id="{E26133F3-9041-4ADC-D4B2-296B88551CA9}"/>
              </a:ext>
            </a:extLst>
          </p:cNvPr>
          <p:cNvSpPr/>
          <p:nvPr/>
        </p:nvSpPr>
        <p:spPr>
          <a:xfrm>
            <a:off x="1887204"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F8E64602-2C6B-1F6F-9680-7520A7B396A8}"/>
              </a:ext>
            </a:extLst>
          </p:cNvPr>
          <p:cNvSpPr/>
          <p:nvPr/>
        </p:nvSpPr>
        <p:spPr>
          <a:xfrm>
            <a:off x="3910953"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Homepage</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2" name="圓角矩形 11">
            <a:extLst>
              <a:ext uri="{FF2B5EF4-FFF2-40B4-BE49-F238E27FC236}">
                <a16:creationId xmlns:a16="http://schemas.microsoft.com/office/drawing/2014/main" id="{A67DA3EF-8113-C21F-7B3A-045278E2A50A}"/>
              </a:ext>
            </a:extLst>
          </p:cNvPr>
          <p:cNvSpPr/>
          <p:nvPr/>
        </p:nvSpPr>
        <p:spPr>
          <a:xfrm>
            <a:off x="7958451"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a:t>
            </a:r>
          </a:p>
        </p:txBody>
      </p:sp>
      <p:sp>
        <p:nvSpPr>
          <p:cNvPr id="13" name="圓角矩形 12">
            <a:extLst>
              <a:ext uri="{FF2B5EF4-FFF2-40B4-BE49-F238E27FC236}">
                <a16:creationId xmlns:a16="http://schemas.microsoft.com/office/drawing/2014/main" id="{06519A45-91FC-1478-329A-B3F348219DD2}"/>
              </a:ext>
            </a:extLst>
          </p:cNvPr>
          <p:cNvSpPr/>
          <p:nvPr/>
        </p:nvSpPr>
        <p:spPr>
          <a:xfrm>
            <a:off x="9982200" y="190007"/>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4" name="圓角矩形 13">
            <a:extLst>
              <a:ext uri="{FF2B5EF4-FFF2-40B4-BE49-F238E27FC236}">
                <a16:creationId xmlns:a16="http://schemas.microsoft.com/office/drawing/2014/main" id="{9148AA7F-25FE-1E0D-BBC5-130BC247D82A}"/>
              </a:ext>
            </a:extLst>
          </p:cNvPr>
          <p:cNvSpPr/>
          <p:nvPr/>
        </p:nvSpPr>
        <p:spPr>
          <a:xfrm>
            <a:off x="5934702" y="197530"/>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6" name="圖片 5" descr="一張含有 文字, 地圖, 圖表, 螢幕擷取畫面 的圖片&#10;&#10;AI 產生的內容可能不正確。">
            <a:extLst>
              <a:ext uri="{FF2B5EF4-FFF2-40B4-BE49-F238E27FC236}">
                <a16:creationId xmlns:a16="http://schemas.microsoft.com/office/drawing/2014/main" id="{987BC891-CFBD-71BB-2AB6-A6A16F730534}"/>
              </a:ext>
            </a:extLst>
          </p:cNvPr>
          <p:cNvPicPr>
            <a:picLocks noChangeAspect="1"/>
          </p:cNvPicPr>
          <p:nvPr/>
        </p:nvPicPr>
        <p:blipFill>
          <a:blip r:embed="rId5"/>
          <a:stretch>
            <a:fillRect/>
          </a:stretch>
        </p:blipFill>
        <p:spPr>
          <a:xfrm>
            <a:off x="3376655" y="2483389"/>
            <a:ext cx="7645596" cy="4067263"/>
          </a:xfrm>
          <a:prstGeom prst="rect">
            <a:avLst/>
          </a:prstGeom>
        </p:spPr>
      </p:pic>
      <p:sp>
        <p:nvSpPr>
          <p:cNvPr id="2" name="圓角矩形 1">
            <a:extLst>
              <a:ext uri="{FF2B5EF4-FFF2-40B4-BE49-F238E27FC236}">
                <a16:creationId xmlns:a16="http://schemas.microsoft.com/office/drawing/2014/main" id="{F0A62756-EE24-4BCD-71A7-8C6943AA73BA}"/>
              </a:ext>
            </a:extLst>
          </p:cNvPr>
          <p:cNvSpPr/>
          <p:nvPr/>
        </p:nvSpPr>
        <p:spPr>
          <a:xfrm>
            <a:off x="4029559" y="4489107"/>
            <a:ext cx="4680000" cy="900000"/>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0BBA5E64-3DFB-014C-E3B5-03007068BCF3}"/>
              </a:ext>
            </a:extLst>
          </p:cNvPr>
          <p:cNvSpPr txBox="1"/>
          <p:nvPr/>
        </p:nvSpPr>
        <p:spPr>
          <a:xfrm>
            <a:off x="4127220" y="4615941"/>
            <a:ext cx="4646523" cy="646331"/>
          </a:xfrm>
          <a:prstGeom prst="rect">
            <a:avLst/>
          </a:prstGeom>
          <a:noFill/>
        </p:spPr>
        <p:txBody>
          <a:bodyPr wrap="square" rtlCol="0">
            <a:spAutoFit/>
          </a:bodyPr>
          <a:lstStyle/>
          <a:p>
            <a:r>
              <a:rPr kumimoji="1" lang="en-US" altLang="zh-TW" b="1" dirty="0">
                <a:solidFill>
                  <a:schemeClr val="bg1"/>
                </a:solidFill>
                <a:latin typeface="Noto Serif TC ExtraBold" panose="02020200000000000000" pitchFamily="18" charset="-128"/>
                <a:ea typeface="Noto Serif TC ExtraBold" panose="02020200000000000000" pitchFamily="18" charset="-128"/>
              </a:rPr>
              <a:t>Crawling From</a:t>
            </a:r>
          </a:p>
          <a:p>
            <a:r>
              <a:rPr kumimoji="1" lang="en-US" altLang="zh-TW" b="1" dirty="0">
                <a:solidFill>
                  <a:schemeClr val="bg1"/>
                </a:solidFill>
                <a:latin typeface="Noto Serif TC ExtraBold" panose="02020200000000000000" pitchFamily="18" charset="-128"/>
                <a:ea typeface="Noto Serif TC ExtraBold" panose="02020200000000000000" pitchFamily="18" charset="-128"/>
              </a:rPr>
              <a:t>Perplexity and Google Search Engine</a:t>
            </a:r>
            <a:endParaRPr kumimoji="1" lang="zh-TW" altLang="en-US" b="1" dirty="0">
              <a:solidFill>
                <a:schemeClr val="bg1"/>
              </a:solidFill>
              <a:latin typeface="Noto Serif TC ExtraBold" panose="02020200000000000000" pitchFamily="18" charset="-128"/>
              <a:ea typeface="Noto Serif TC ExtraBold" panose="02020200000000000000" pitchFamily="18" charset="-128"/>
            </a:endParaRPr>
          </a:p>
        </p:txBody>
      </p:sp>
      <p:sp>
        <p:nvSpPr>
          <p:cNvPr id="18" name="投影片編號版面配置區 17">
            <a:extLst>
              <a:ext uri="{FF2B5EF4-FFF2-40B4-BE49-F238E27FC236}">
                <a16:creationId xmlns:a16="http://schemas.microsoft.com/office/drawing/2014/main" id="{E4668290-32E7-4D2E-ED78-EC4332CB07B9}"/>
              </a:ext>
            </a:extLst>
          </p:cNvPr>
          <p:cNvSpPr>
            <a:spLocks noGrp="1"/>
          </p:cNvSpPr>
          <p:nvPr>
            <p:ph type="sldNum" sz="quarter" idx="12"/>
          </p:nvPr>
        </p:nvSpPr>
        <p:spPr/>
        <p:txBody>
          <a:bodyPr/>
          <a:lstStyle/>
          <a:p>
            <a:fld id="{F66883B1-9875-FF4C-AEEB-FA9021276C9A}" type="slidenum">
              <a:rPr kumimoji="1" lang="zh-TW" altLang="en-US" smtClean="0"/>
              <a:t>8</a:t>
            </a:fld>
            <a:endParaRPr kumimoji="1" lang="zh-TW" altLang="en-US"/>
          </a:p>
        </p:txBody>
      </p:sp>
      <p:sp>
        <p:nvSpPr>
          <p:cNvPr id="19" name="圓角矩形 18">
            <a:extLst>
              <a:ext uri="{FF2B5EF4-FFF2-40B4-BE49-F238E27FC236}">
                <a16:creationId xmlns:a16="http://schemas.microsoft.com/office/drawing/2014/main" id="{1514C64C-2861-743B-BA12-B139EB884849}"/>
              </a:ext>
            </a:extLst>
          </p:cNvPr>
          <p:cNvSpPr/>
          <p:nvPr/>
        </p:nvSpPr>
        <p:spPr>
          <a:xfrm>
            <a:off x="9231854" y="2836190"/>
            <a:ext cx="2121946" cy="3316637"/>
          </a:xfrm>
          <a:prstGeom prst="roundRect">
            <a:avLst>
              <a:gd name="adj" fmla="val 8330"/>
            </a:avLst>
          </a:prstGeom>
          <a:noFill/>
          <a:ln w="38100">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8194" name="Picture 2">
            <a:extLst>
              <a:ext uri="{FF2B5EF4-FFF2-40B4-BE49-F238E27FC236}">
                <a16:creationId xmlns:a16="http://schemas.microsoft.com/office/drawing/2014/main" id="{5FC23A13-56F4-202C-B097-E7F6C4404F3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8209" y="2610107"/>
            <a:ext cx="1080000" cy="1080000"/>
          </a:xfrm>
          <a:prstGeom prst="rect">
            <a:avLst/>
          </a:prstGeom>
          <a:noFill/>
          <a:extLst>
            <a:ext uri="{909E8E84-426E-40DD-AFC4-6F175D3DCCD1}">
              <a14:hiddenFill xmlns:a14="http://schemas.microsoft.com/office/drawing/2010/main">
                <a:solidFill>
                  <a:srgbClr val="FFFFFF"/>
                </a:solidFill>
              </a14:hiddenFill>
            </a:ext>
          </a:extLst>
        </p:spPr>
      </p:pic>
      <p:sp>
        <p:nvSpPr>
          <p:cNvPr id="20" name="文字方塊 19">
            <a:extLst>
              <a:ext uri="{FF2B5EF4-FFF2-40B4-BE49-F238E27FC236}">
                <a16:creationId xmlns:a16="http://schemas.microsoft.com/office/drawing/2014/main" id="{EF57CFDA-8C28-8298-9A9F-CF394E8C33EB}"/>
              </a:ext>
            </a:extLst>
          </p:cNvPr>
          <p:cNvSpPr txBox="1"/>
          <p:nvPr/>
        </p:nvSpPr>
        <p:spPr>
          <a:xfrm>
            <a:off x="338414" y="3781002"/>
            <a:ext cx="2360583" cy="369332"/>
          </a:xfrm>
          <a:prstGeom prst="rect">
            <a:avLst/>
          </a:prstGeom>
          <a:noFill/>
        </p:spPr>
        <p:txBody>
          <a:bodyPr wrap="none" rtlCol="0">
            <a:spAutoFit/>
          </a:bodyPr>
          <a:lstStyle/>
          <a:p>
            <a:r>
              <a:rPr kumimoji="1" lang="en-US" altLang="zh-TW" b="1" dirty="0">
                <a:latin typeface="Times New Roman" panose="02020603050405020304" pitchFamily="18" charset="0"/>
                <a:cs typeface="Times New Roman" panose="02020603050405020304" pitchFamily="18" charset="0"/>
              </a:rPr>
              <a:t>Google Search Engine</a:t>
            </a:r>
            <a:endParaRPr kumimoji="1" lang="zh-TW" altLang="en-US" b="1" dirty="0">
              <a:latin typeface="Times New Roman" panose="02020603050405020304" pitchFamily="18" charset="0"/>
              <a:cs typeface="Times New Roman" panose="02020603050405020304" pitchFamily="18" charset="0"/>
            </a:endParaRPr>
          </a:p>
        </p:txBody>
      </p:sp>
      <p:pic>
        <p:nvPicPr>
          <p:cNvPr id="8196" name="Picture 4" descr="Perplexity Logo &amp; Brand Assets (SVG, PNG and vector) - Brandfetch">
            <a:extLst>
              <a:ext uri="{FF2B5EF4-FFF2-40B4-BE49-F238E27FC236}">
                <a16:creationId xmlns:a16="http://schemas.microsoft.com/office/drawing/2014/main" id="{CF16CC1B-F4D6-DDEF-ECDA-39570DE96EC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78209" y="4617560"/>
            <a:ext cx="1080000" cy="1080000"/>
          </a:xfrm>
          <a:prstGeom prst="rect">
            <a:avLst/>
          </a:prstGeom>
          <a:noFill/>
          <a:extLst>
            <a:ext uri="{909E8E84-426E-40DD-AFC4-6F175D3DCCD1}">
              <a14:hiddenFill xmlns:a14="http://schemas.microsoft.com/office/drawing/2010/main">
                <a:solidFill>
                  <a:srgbClr val="FFFFFF"/>
                </a:solidFill>
              </a14:hiddenFill>
            </a:ext>
          </a:extLst>
        </p:spPr>
      </p:pic>
      <p:sp>
        <p:nvSpPr>
          <p:cNvPr id="21" name="文字方塊 20">
            <a:extLst>
              <a:ext uri="{FF2B5EF4-FFF2-40B4-BE49-F238E27FC236}">
                <a16:creationId xmlns:a16="http://schemas.microsoft.com/office/drawing/2014/main" id="{C0A4BF95-DAA0-FF83-D0BA-1FA7184BC2D1}"/>
              </a:ext>
            </a:extLst>
          </p:cNvPr>
          <p:cNvSpPr txBox="1"/>
          <p:nvPr/>
        </p:nvSpPr>
        <p:spPr>
          <a:xfrm>
            <a:off x="919327" y="5781932"/>
            <a:ext cx="1197764" cy="369332"/>
          </a:xfrm>
          <a:prstGeom prst="rect">
            <a:avLst/>
          </a:prstGeom>
          <a:noFill/>
        </p:spPr>
        <p:txBody>
          <a:bodyPr wrap="none" rtlCol="0">
            <a:spAutoFit/>
          </a:bodyPr>
          <a:lstStyle/>
          <a:p>
            <a:r>
              <a:rPr kumimoji="1" lang="en-US" altLang="zh-TW" b="1" dirty="0">
                <a:latin typeface="Times New Roman" panose="02020603050405020304" pitchFamily="18" charset="0"/>
                <a:cs typeface="Times New Roman" panose="02020603050405020304" pitchFamily="18" charset="0"/>
              </a:rPr>
              <a:t>Perplexity</a:t>
            </a:r>
            <a:endParaRPr kumimoji="1" lang="zh-TW" altLang="en-US" b="1"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F2CA9ADB-690B-5EFF-75B6-969A84B28479}"/>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2889414170"/>
      </p:ext>
    </p:extLst>
  </p:cSld>
  <p:clrMapOvr>
    <a:masterClrMapping/>
  </p:clrMapOvr>
</p:sld>
</file>

<file path=ppt/theme/theme1.xml><?xml version="1.0" encoding="utf-8"?>
<a:theme xmlns:a="http://schemas.openxmlformats.org/drawingml/2006/main" name="Office 佈景主題">
  <a:themeElements>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1579</TotalTime>
  <Words>4042</Words>
  <Application>Microsoft Office PowerPoint</Application>
  <PresentationFormat>寬螢幕</PresentationFormat>
  <Paragraphs>390</Paragraphs>
  <Slides>24</Slides>
  <Notes>24</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24</vt:i4>
      </vt:variant>
    </vt:vector>
  </HeadingPairs>
  <TitlesOfParts>
    <vt:vector size="30" baseType="lpstr">
      <vt:lpstr>Noto Serif TC ExtraBold</vt:lpstr>
      <vt:lpstr>Aptos</vt:lpstr>
      <vt:lpstr>Aptos Display</vt:lpstr>
      <vt:lpstr>Arial</vt:lpstr>
      <vt:lpstr>Times New Roman</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朱泊原</dc:creator>
  <cp:lastModifiedBy>博旻 鄭</cp:lastModifiedBy>
  <cp:revision>56</cp:revision>
  <cp:lastPrinted>2025-07-21T15:49:12Z</cp:lastPrinted>
  <dcterms:created xsi:type="dcterms:W3CDTF">2025-07-20T15:06:50Z</dcterms:created>
  <dcterms:modified xsi:type="dcterms:W3CDTF">2025-07-21T17:40:10Z</dcterms:modified>
</cp:coreProperties>
</file>

<file path=docProps/thumbnail.jpeg>
</file>